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0" r:id="rId1"/>
  </p:sldMasterIdLst>
  <p:sldIdLst>
    <p:sldId id="256" r:id="rId2"/>
    <p:sldId id="258" r:id="rId3"/>
    <p:sldId id="265" r:id="rId4"/>
    <p:sldId id="260" r:id="rId5"/>
    <p:sldId id="261" r:id="rId6"/>
    <p:sldId id="262" r:id="rId7"/>
    <p:sldId id="263" r:id="rId8"/>
    <p:sldId id="264" r:id="rId9"/>
    <p:sldId id="266" r:id="rId10"/>
    <p:sldId id="271" r:id="rId11"/>
    <p:sldId id="275" r:id="rId12"/>
    <p:sldId id="274" r:id="rId13"/>
    <p:sldId id="273" r:id="rId14"/>
    <p:sldId id="272" r:id="rId15"/>
    <p:sldId id="279" r:id="rId16"/>
    <p:sldId id="276" r:id="rId17"/>
    <p:sldId id="278" r:id="rId18"/>
    <p:sldId id="27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DB1FC33-345C-4017-86A7-E0E68F12603E}">
          <p14:sldIdLst>
            <p14:sldId id="256"/>
            <p14:sldId id="258"/>
            <p14:sldId id="265"/>
            <p14:sldId id="260"/>
            <p14:sldId id="261"/>
            <p14:sldId id="262"/>
            <p14:sldId id="263"/>
            <p14:sldId id="264"/>
            <p14:sldId id="266"/>
            <p14:sldId id="271"/>
            <p14:sldId id="275"/>
            <p14:sldId id="274"/>
            <p14:sldId id="273"/>
            <p14:sldId id="272"/>
            <p14:sldId id="279"/>
            <p14:sldId id="276"/>
            <p14:sldId id="278"/>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CC"/>
    <a:srgbClr val="00B050"/>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0082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2346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665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53021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046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10/15/2019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8480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10/15/2019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3936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35222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42825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923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1853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469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4896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5416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4606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4434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2631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7455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10/15/2019</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6936889"/>
      </p:ext>
    </p:extLst>
  </p:cSld>
  <p:clrMap bg1="dk1" tx1="lt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48BF-D272-4237-9205-DF62F0FCB7C8}"/>
              </a:ext>
            </a:extLst>
          </p:cNvPr>
          <p:cNvSpPr>
            <a:spLocks noGrp="1"/>
          </p:cNvSpPr>
          <p:nvPr>
            <p:ph type="title"/>
          </p:nvPr>
        </p:nvSpPr>
        <p:spPr>
          <a:xfrm>
            <a:off x="1561306" y="502026"/>
            <a:ext cx="9069387" cy="2743199"/>
          </a:xfrm>
          <a:noFill/>
          <a:ln>
            <a:noFill/>
          </a:ln>
        </p:spPr>
        <p:style>
          <a:lnRef idx="0">
            <a:scrgbClr r="0" g="0" b="0"/>
          </a:lnRef>
          <a:fillRef idx="0">
            <a:scrgbClr r="0" g="0" b="0"/>
          </a:fillRef>
          <a:effectRef idx="0">
            <a:scrgbClr r="0" g="0" b="0"/>
          </a:effectRef>
          <a:fontRef idx="minor">
            <a:schemeClr val="lt1"/>
          </a:fontRef>
        </p:style>
        <p:txBody>
          <a:bodyPr>
            <a:normAutofit/>
          </a:bodyPr>
          <a:lstStyle/>
          <a:p>
            <a:pPr algn="ctr"/>
            <a:r>
              <a:rPr lang="en-IN" sz="6600" b="1" dirty="0">
                <a:solidFill>
                  <a:schemeClr val="tx1">
                    <a:lumMod val="75000"/>
                  </a:schemeClr>
                </a:solidFill>
                <a:latin typeface="Arial Black" panose="020B0A04020102020204" pitchFamily="34" charset="0"/>
              </a:rPr>
              <a:t>BRAIN</a:t>
            </a:r>
            <a:r>
              <a:rPr lang="en-IN" sz="6600" b="1" dirty="0">
                <a:solidFill>
                  <a:schemeClr val="tx1">
                    <a:lumMod val="50000"/>
                  </a:schemeClr>
                </a:solidFill>
                <a:latin typeface="Arial Black" panose="020B0A04020102020204" pitchFamily="34" charset="0"/>
              </a:rPr>
              <a:t>-O-</a:t>
            </a:r>
            <a:r>
              <a:rPr lang="en-IN" sz="6600" b="1" dirty="0">
                <a:solidFill>
                  <a:schemeClr val="tx1">
                    <a:lumMod val="75000"/>
                  </a:schemeClr>
                </a:solidFill>
                <a:latin typeface="Arial Black" panose="020B0A04020102020204" pitchFamily="34" charset="0"/>
              </a:rPr>
              <a:t>BRAIN</a:t>
            </a:r>
          </a:p>
        </p:txBody>
      </p:sp>
      <p:sp>
        <p:nvSpPr>
          <p:cNvPr id="4" name="Text Placeholder 3">
            <a:extLst>
              <a:ext uri="{FF2B5EF4-FFF2-40B4-BE49-F238E27FC236}">
                <a16:creationId xmlns:a16="http://schemas.microsoft.com/office/drawing/2014/main" id="{251D826C-5642-4D2B-BAFB-A6E3CD651465}"/>
              </a:ext>
            </a:extLst>
          </p:cNvPr>
          <p:cNvSpPr>
            <a:spLocks noGrp="1"/>
          </p:cNvSpPr>
          <p:nvPr>
            <p:ph type="body" sz="quarter" idx="13"/>
          </p:nvPr>
        </p:nvSpPr>
        <p:spPr>
          <a:xfrm>
            <a:off x="6572779" y="2969560"/>
            <a:ext cx="3714220" cy="831475"/>
          </a:xfrm>
        </p:spPr>
        <p:txBody>
          <a:bodyPr>
            <a:noAutofit/>
          </a:bodyPr>
          <a:lstStyle/>
          <a:p>
            <a:r>
              <a:rPr lang="en-IN" sz="2800" dirty="0">
                <a:solidFill>
                  <a:srgbClr val="00B050"/>
                </a:solidFill>
              </a:rPr>
              <a:t> COME</a:t>
            </a:r>
            <a:r>
              <a:rPr lang="en-IN" sz="2800" dirty="0"/>
              <a:t> </a:t>
            </a:r>
            <a:r>
              <a:rPr lang="en-IN" sz="2800" dirty="0">
                <a:solidFill>
                  <a:srgbClr val="FFFF00"/>
                </a:solidFill>
              </a:rPr>
              <a:t>LET’S</a:t>
            </a:r>
            <a:r>
              <a:rPr lang="en-IN" sz="2800" dirty="0"/>
              <a:t> </a:t>
            </a:r>
            <a:r>
              <a:rPr lang="en-IN" sz="2800" dirty="0">
                <a:solidFill>
                  <a:srgbClr val="00B0F0"/>
                </a:solidFill>
              </a:rPr>
              <a:t>PLAY</a:t>
            </a:r>
          </a:p>
        </p:txBody>
      </p:sp>
      <p:sp>
        <p:nvSpPr>
          <p:cNvPr id="3" name="Subtitle 2">
            <a:extLst>
              <a:ext uri="{FF2B5EF4-FFF2-40B4-BE49-F238E27FC236}">
                <a16:creationId xmlns:a16="http://schemas.microsoft.com/office/drawing/2014/main" id="{EB4084C1-5E53-4631-B4CE-6F3B89D26D9F}"/>
              </a:ext>
            </a:extLst>
          </p:cNvPr>
          <p:cNvSpPr>
            <a:spLocks noGrp="1"/>
          </p:cNvSpPr>
          <p:nvPr>
            <p:ph type="body" idx="1"/>
          </p:nvPr>
        </p:nvSpPr>
        <p:spPr>
          <a:xfrm>
            <a:off x="2398711" y="1905000"/>
            <a:ext cx="9906000" cy="1447800"/>
          </a:xfrm>
        </p:spPr>
        <p:txBody>
          <a:bodyPr/>
          <a:lstStyle/>
          <a:p>
            <a:r>
              <a:rPr lang="en-IN" sz="3600" dirty="0">
                <a:solidFill>
                  <a:srgbClr val="FFFF00"/>
                </a:solidFill>
              </a:rPr>
              <a:t>QUIZ</a:t>
            </a:r>
            <a:r>
              <a:rPr lang="en-IN" dirty="0"/>
              <a:t> </a:t>
            </a:r>
            <a:r>
              <a:rPr lang="en-IN" sz="3600" dirty="0">
                <a:solidFill>
                  <a:srgbClr val="00B050"/>
                </a:solidFill>
              </a:rPr>
              <a:t>GAME</a:t>
            </a:r>
          </a:p>
        </p:txBody>
      </p:sp>
      <p:pic>
        <p:nvPicPr>
          <p:cNvPr id="13" name="Picture 12">
            <a:extLst>
              <a:ext uri="{FF2B5EF4-FFF2-40B4-BE49-F238E27FC236}">
                <a16:creationId xmlns:a16="http://schemas.microsoft.com/office/drawing/2014/main" id="{257C91E8-F097-43D3-995F-7DE2D5571EE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91997" l="0" r="99813"/>
                    </a14:imgEffect>
                    <a14:imgEffect>
                      <a14:saturation sat="400000"/>
                    </a14:imgEffect>
                    <a14:imgEffect>
                      <a14:brightnessContrast contrast="-40000"/>
                    </a14:imgEffect>
                  </a14:imgLayer>
                </a14:imgProps>
              </a:ext>
            </a:extLst>
          </a:blip>
          <a:stretch>
            <a:fillRect/>
          </a:stretch>
        </p:blipFill>
        <p:spPr>
          <a:xfrm>
            <a:off x="8698389" y="4249271"/>
            <a:ext cx="3421894" cy="2805953"/>
          </a:xfrm>
          <a:prstGeom prst="rect">
            <a:avLst/>
          </a:prstGeom>
        </p:spPr>
      </p:pic>
    </p:spTree>
    <p:extLst>
      <p:ext uri="{BB962C8B-B14F-4D97-AF65-F5344CB8AC3E}">
        <p14:creationId xmlns:p14="http://schemas.microsoft.com/office/powerpoint/2010/main" val="1543823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0790" y="169863"/>
            <a:ext cx="8895804" cy="6557508"/>
          </a:xfrm>
        </p:spPr>
      </p:pic>
    </p:spTree>
    <p:extLst>
      <p:ext uri="{BB962C8B-B14F-4D97-AF65-F5344CB8AC3E}">
        <p14:creationId xmlns:p14="http://schemas.microsoft.com/office/powerpoint/2010/main" val="3520401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4663" y="169863"/>
            <a:ext cx="8961120" cy="6492194"/>
          </a:xfrm>
        </p:spPr>
      </p:pic>
    </p:spTree>
    <p:extLst>
      <p:ext uri="{BB962C8B-B14F-4D97-AF65-F5344CB8AC3E}">
        <p14:creationId xmlns:p14="http://schemas.microsoft.com/office/powerpoint/2010/main" val="3059872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1418" y="143738"/>
            <a:ext cx="8817428" cy="6544446"/>
          </a:xfrm>
        </p:spPr>
      </p:pic>
    </p:spTree>
    <p:extLst>
      <p:ext uri="{BB962C8B-B14F-4D97-AF65-F5344CB8AC3E}">
        <p14:creationId xmlns:p14="http://schemas.microsoft.com/office/powerpoint/2010/main" val="739476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9978" y="248194"/>
            <a:ext cx="8843554" cy="6388372"/>
          </a:xfrm>
        </p:spPr>
      </p:pic>
    </p:spTree>
    <p:extLst>
      <p:ext uri="{BB962C8B-B14F-4D97-AF65-F5344CB8AC3E}">
        <p14:creationId xmlns:p14="http://schemas.microsoft.com/office/powerpoint/2010/main" val="1239622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7543" y="169862"/>
            <a:ext cx="8634548" cy="6531383"/>
          </a:xfrm>
        </p:spPr>
      </p:pic>
    </p:spTree>
    <p:extLst>
      <p:ext uri="{BB962C8B-B14F-4D97-AF65-F5344CB8AC3E}">
        <p14:creationId xmlns:p14="http://schemas.microsoft.com/office/powerpoint/2010/main" val="1806075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731520" y="104504"/>
            <a:ext cx="10315891" cy="1188719"/>
          </a:xfrm>
        </p:spPr>
        <p:txBody>
          <a:bodyPr anchor="t">
            <a:normAutofit fontScale="92500" lnSpcReduction="20000"/>
          </a:bodyPr>
          <a:lstStyle/>
          <a:p>
            <a:pPr marL="0" indent="0" algn="just">
              <a:lnSpc>
                <a:spcPct val="150000"/>
              </a:lnSpc>
              <a:buNone/>
            </a:pPr>
            <a:r>
              <a:rPr lang="en-US" b="1" dirty="0">
                <a:solidFill>
                  <a:srgbClr val="99FFCC"/>
                </a:solidFill>
              </a:rPr>
              <a:t>Below given snapshot shows how the marks are calculated and shown and it also ask the player if he want to continue or exit the game . As per the users choice the game works .</a:t>
            </a:r>
          </a:p>
        </p:txBody>
      </p:sp>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47" y="1384663"/>
            <a:ext cx="8203474" cy="5368833"/>
          </a:xfrm>
          <a:prstGeom prst="rect">
            <a:avLst/>
          </a:prstGeom>
        </p:spPr>
      </p:pic>
      <p:pic>
        <p:nvPicPr>
          <p:cNvPr id="3" name="Picture 2">
            <a:extLst>
              <a:ext uri="{FF2B5EF4-FFF2-40B4-BE49-F238E27FC236}">
                <a16:creationId xmlns:a16="http://schemas.microsoft.com/office/drawing/2014/main" id="{BA432F1F-0F52-47AE-9E01-C6B9B61073F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4849" l="0" r="100000">
                        <a14:backgroundMark x1="79800" y1="93606" x2="99636" y2="72114"/>
                        <a14:backgroundMark x1="25933" y1="829" x2="99636" y2="26347"/>
                        <a14:backgroundMark x1="9463" y1="829" x2="910" y2="7638"/>
                        <a14:backgroundMark x1="1911" y1="34044" x2="7552" y2="51865"/>
                        <a14:backgroundMark x1="9918" y1="31261" x2="19836" y2="21433"/>
                      </a14:backgroundRemoval>
                    </a14:imgEffect>
                  </a14:imgLayer>
                </a14:imgProps>
              </a:ext>
            </a:extLst>
          </a:blip>
          <a:stretch>
            <a:fillRect/>
          </a:stretch>
        </p:blipFill>
        <p:spPr>
          <a:xfrm>
            <a:off x="9777046" y="3995698"/>
            <a:ext cx="1862445" cy="2862302"/>
          </a:xfrm>
          <a:prstGeom prst="rect">
            <a:avLst/>
          </a:prstGeom>
        </p:spPr>
      </p:pic>
    </p:spTree>
    <p:extLst>
      <p:ext uri="{BB962C8B-B14F-4D97-AF65-F5344CB8AC3E}">
        <p14:creationId xmlns:p14="http://schemas.microsoft.com/office/powerpoint/2010/main" val="2285255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330" y="61546"/>
            <a:ext cx="11087099" cy="606669"/>
          </a:xfrm>
          <a:noFill/>
          <a:ln>
            <a:noFill/>
          </a:ln>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u="sng" dirty="0">
                <a:solidFill>
                  <a:schemeClr val="tx1">
                    <a:lumMod val="65000"/>
                  </a:schemeClr>
                </a:solidFill>
              </a:rPr>
              <a:t>Applications</a:t>
            </a:r>
          </a:p>
        </p:txBody>
      </p:sp>
      <p:sp>
        <p:nvSpPr>
          <p:cNvPr id="3" name="Content Placeholder 2"/>
          <p:cNvSpPr>
            <a:spLocks noGrp="1"/>
          </p:cNvSpPr>
          <p:nvPr>
            <p:ph idx="1"/>
          </p:nvPr>
        </p:nvSpPr>
        <p:spPr>
          <a:xfrm>
            <a:off x="536331" y="782515"/>
            <a:ext cx="11087100" cy="6075486"/>
          </a:xfrm>
        </p:spPr>
        <p:txBody>
          <a:bodyPr anchor="t">
            <a:noAutofit/>
          </a:bodyPr>
          <a:lstStyle/>
          <a:p>
            <a:pPr marL="0" indent="0" algn="just">
              <a:lnSpc>
                <a:spcPct val="150000"/>
              </a:lnSpc>
              <a:buNone/>
            </a:pPr>
            <a:r>
              <a:rPr lang="en-IN" sz="1500" dirty="0">
                <a:solidFill>
                  <a:srgbClr val="99FFCC"/>
                </a:solidFill>
                <a:effectLst/>
                <a:latin typeface="Times New Roman" panose="02020603050405020304" pitchFamily="18" charset="0"/>
                <a:cs typeface="Times New Roman" panose="02020603050405020304" pitchFamily="18" charset="0"/>
              </a:rPr>
              <a:t>An exam or quiz is a form of student assessment that measures knowledge, skills, and abilities. Generally, an exam is a culminating assessment that assesses a student over a large period of time and over a range of material. A quiz is generally a frequent and short assessment that can gauge a student’s retention and comprehension of a small amount of information.   A quiz can function throughout a course as an informative feedback device allowing both the instructor and the students to see where they are excelling or need more focus.  In order to effectively create exams and quizzes, it is important to establish and understand the learning objectives that are being measured.</a:t>
            </a:r>
          </a:p>
          <a:p>
            <a:pPr marL="0" indent="0" algn="just">
              <a:lnSpc>
                <a:spcPct val="150000"/>
              </a:lnSpc>
              <a:buNone/>
            </a:pPr>
            <a:r>
              <a:rPr lang="en-IN" sz="1500" dirty="0">
                <a:solidFill>
                  <a:srgbClr val="99FFCC"/>
                </a:solidFill>
                <a:effectLst/>
                <a:latin typeface="Times New Roman" panose="02020603050405020304" pitchFamily="18" charset="0"/>
                <a:cs typeface="Times New Roman" panose="02020603050405020304" pitchFamily="18" charset="0"/>
              </a:rPr>
              <a:t>Application to Regular and Large Enrolment Classes:</a:t>
            </a:r>
            <a:endParaRPr lang="en-US" sz="1500" dirty="0">
              <a:solidFill>
                <a:srgbClr val="99FFCC"/>
              </a:solidFill>
              <a:effectLst/>
              <a:latin typeface="Times New Roman" panose="02020603050405020304" pitchFamily="18" charset="0"/>
              <a:cs typeface="Times New Roman" panose="02020603050405020304" pitchFamily="18" charset="0"/>
            </a:endParaRPr>
          </a:p>
          <a:p>
            <a:pPr algn="just" fontAlgn="base">
              <a:lnSpc>
                <a:spcPct val="150000"/>
              </a:lnSpc>
            </a:pPr>
            <a:r>
              <a:rPr lang="en-US" sz="1500" dirty="0">
                <a:solidFill>
                  <a:srgbClr val="99FFCC"/>
                </a:solidFill>
                <a:effectLst/>
                <a:latin typeface="Times New Roman" panose="02020603050405020304" pitchFamily="18" charset="0"/>
                <a:cs typeface="Times New Roman" panose="02020603050405020304" pitchFamily="18" charset="0"/>
              </a:rPr>
              <a:t>Exams and quizzes can be a great method of assessment and data collection in regular, large, and online or hybrid courses. There are several benefits to quizzes and exams:</a:t>
            </a:r>
          </a:p>
          <a:p>
            <a:pPr algn="just" fontAlgn="base">
              <a:lnSpc>
                <a:spcPct val="150000"/>
              </a:lnSpc>
            </a:pPr>
            <a:r>
              <a:rPr lang="en-IN" sz="1500" dirty="0">
                <a:solidFill>
                  <a:srgbClr val="99FFCC"/>
                </a:solidFill>
                <a:effectLst/>
                <a:latin typeface="Times New Roman" panose="02020603050405020304" pitchFamily="18" charset="0"/>
                <a:cs typeface="Times New Roman" panose="02020603050405020304" pitchFamily="18" charset="0"/>
              </a:rPr>
              <a:t>Allows for instructor to determine the depth of critical thinking done by students.</a:t>
            </a:r>
            <a:endParaRPr lang="en-US" sz="1500" dirty="0">
              <a:solidFill>
                <a:srgbClr val="99FFCC"/>
              </a:solidFill>
              <a:effectLst/>
              <a:latin typeface="Times New Roman" panose="02020603050405020304" pitchFamily="18" charset="0"/>
              <a:cs typeface="Times New Roman" panose="02020603050405020304" pitchFamily="18" charset="0"/>
            </a:endParaRPr>
          </a:p>
          <a:p>
            <a:pPr lvl="0" algn="just" fontAlgn="base">
              <a:lnSpc>
                <a:spcPct val="150000"/>
              </a:lnSpc>
            </a:pPr>
            <a:r>
              <a:rPr lang="en-IN" sz="1500" dirty="0">
                <a:solidFill>
                  <a:srgbClr val="99FFCC"/>
                </a:solidFill>
                <a:effectLst/>
                <a:latin typeface="Times New Roman" panose="02020603050405020304" pitchFamily="18" charset="0"/>
                <a:cs typeface="Times New Roman" panose="02020603050405020304" pitchFamily="18" charset="0"/>
              </a:rPr>
              <a:t>Determine preparedness of students regarding their understanding of the content.</a:t>
            </a:r>
            <a:endParaRPr lang="en-US" sz="1500" dirty="0">
              <a:solidFill>
                <a:srgbClr val="99FFCC"/>
              </a:solidFill>
              <a:effectLst/>
              <a:latin typeface="Times New Roman" panose="02020603050405020304" pitchFamily="18" charset="0"/>
              <a:cs typeface="Times New Roman" panose="02020603050405020304" pitchFamily="18" charset="0"/>
            </a:endParaRPr>
          </a:p>
          <a:p>
            <a:pPr lvl="0" algn="just" fontAlgn="base">
              <a:lnSpc>
                <a:spcPct val="150000"/>
              </a:lnSpc>
            </a:pPr>
            <a:r>
              <a:rPr lang="en-IN" sz="1500" dirty="0">
                <a:solidFill>
                  <a:srgbClr val="99FFCC"/>
                </a:solidFill>
                <a:effectLst/>
                <a:latin typeface="Times New Roman" panose="02020603050405020304" pitchFamily="18" charset="0"/>
                <a:cs typeface="Times New Roman" panose="02020603050405020304" pitchFamily="18" charset="0"/>
              </a:rPr>
              <a:t>Some can be scored quickly to provide quick feedback to students.</a:t>
            </a:r>
            <a:endParaRPr lang="en-US" sz="1500" dirty="0">
              <a:solidFill>
                <a:srgbClr val="99FFCC"/>
              </a:solidFill>
              <a:effectLst/>
              <a:latin typeface="Times New Roman" panose="02020603050405020304" pitchFamily="18" charset="0"/>
              <a:cs typeface="Times New Roman" panose="02020603050405020304" pitchFamily="18" charset="0"/>
            </a:endParaRPr>
          </a:p>
          <a:p>
            <a:pPr lvl="0" algn="just" fontAlgn="base">
              <a:lnSpc>
                <a:spcPct val="150000"/>
              </a:lnSpc>
            </a:pPr>
            <a:r>
              <a:rPr lang="en-IN" sz="1500" dirty="0">
                <a:solidFill>
                  <a:srgbClr val="99FFCC"/>
                </a:solidFill>
                <a:effectLst/>
                <a:latin typeface="Times New Roman" panose="02020603050405020304" pitchFamily="18" charset="0"/>
                <a:cs typeface="Times New Roman" panose="02020603050405020304" pitchFamily="18" charset="0"/>
              </a:rPr>
              <a:t>While helpful in determining the overall retention and understanding of course material, the reliance on multiple, large exams may not be the best measure of course progression and students benefit from multiple quizzes with lesser point values.</a:t>
            </a:r>
            <a:endParaRPr lang="en-US" sz="1500" dirty="0">
              <a:solidFill>
                <a:srgbClr val="99FFCC"/>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4544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3" y="587829"/>
            <a:ext cx="9905998" cy="5460274"/>
          </a:xfrm>
        </p:spPr>
        <p:txBody>
          <a:bodyPr>
            <a:normAutofit/>
          </a:bodyPr>
          <a:lstStyle/>
          <a:p>
            <a:pPr marL="0" indent="0">
              <a:buNone/>
            </a:pPr>
            <a:r>
              <a:rPr lang="en-IN" sz="1600" b="1" dirty="0">
                <a:effectLst/>
              </a:rPr>
              <a:t>Application for Online Courses:</a:t>
            </a:r>
            <a:endParaRPr lang="en-US" sz="1600" dirty="0">
              <a:effectLst/>
            </a:endParaRPr>
          </a:p>
          <a:p>
            <a:pPr algn="just" fontAlgn="base">
              <a:lnSpc>
                <a:spcPct val="150000"/>
              </a:lnSpc>
            </a:pPr>
            <a:r>
              <a:rPr lang="en-US" sz="1600" dirty="0">
                <a:solidFill>
                  <a:srgbClr val="99FFCC"/>
                </a:solidFill>
                <a:effectLst/>
              </a:rPr>
              <a:t>Exams and quizzes have the same benefits for online courses as they do for face to face courses.  Several benefits of quizzes are:</a:t>
            </a:r>
          </a:p>
          <a:p>
            <a:pPr lvl="0" algn="just" fontAlgn="base">
              <a:lnSpc>
                <a:spcPct val="150000"/>
              </a:lnSpc>
            </a:pPr>
            <a:r>
              <a:rPr lang="en-US" sz="1600" dirty="0">
                <a:solidFill>
                  <a:srgbClr val="99FFCC"/>
                </a:solidFill>
                <a:effectLst/>
              </a:rPr>
              <a:t>Allows instructor to determine the depth of critical thinking done by students on a frequent basis throughout the course.</a:t>
            </a:r>
          </a:p>
          <a:p>
            <a:pPr lvl="0" algn="just" fontAlgn="base">
              <a:lnSpc>
                <a:spcPct val="150000"/>
              </a:lnSpc>
            </a:pPr>
            <a:r>
              <a:rPr lang="en-US" sz="1600" dirty="0">
                <a:solidFill>
                  <a:srgbClr val="99FFCC"/>
                </a:solidFill>
                <a:effectLst/>
              </a:rPr>
              <a:t>Determine preparedness of students regarding their understanding of the content before a final exam is given.</a:t>
            </a:r>
          </a:p>
          <a:p>
            <a:pPr lvl="0" algn="just" fontAlgn="base">
              <a:lnSpc>
                <a:spcPct val="150000"/>
              </a:lnSpc>
            </a:pPr>
            <a:r>
              <a:rPr lang="en-US" sz="1600" dirty="0">
                <a:solidFill>
                  <a:srgbClr val="99FFCC"/>
                </a:solidFill>
                <a:effectLst/>
              </a:rPr>
              <a:t>Short quizzes can be scored quickly in the learning management system (LMS) to provide quick feedback to students.</a:t>
            </a:r>
          </a:p>
          <a:p>
            <a:pPr marL="0" indent="0" fontAlgn="base">
              <a:buNone/>
            </a:pPr>
            <a:r>
              <a:rPr lang="en-US" sz="1600" dirty="0">
                <a:effectLst/>
              </a:rPr>
              <a:t> </a:t>
            </a:r>
          </a:p>
          <a:p>
            <a:endParaRPr lang="en-US" sz="1600" dirty="0"/>
          </a:p>
        </p:txBody>
      </p:sp>
    </p:spTree>
    <p:extLst>
      <p:ext uri="{BB962C8B-B14F-4D97-AF65-F5344CB8AC3E}">
        <p14:creationId xmlns:p14="http://schemas.microsoft.com/office/powerpoint/2010/main" val="3511949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56754"/>
            <a:ext cx="9905998" cy="587829"/>
          </a:xfrm>
          <a:noFill/>
          <a:ln>
            <a:noFill/>
          </a:ln>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u="sng" dirty="0">
                <a:solidFill>
                  <a:schemeClr val="tx1">
                    <a:lumMod val="65000"/>
                  </a:schemeClr>
                </a:solidFill>
              </a:rPr>
              <a:t>Future scope</a:t>
            </a:r>
          </a:p>
        </p:txBody>
      </p:sp>
      <p:sp>
        <p:nvSpPr>
          <p:cNvPr id="3" name="Content Placeholder 2"/>
          <p:cNvSpPr>
            <a:spLocks noGrp="1"/>
          </p:cNvSpPr>
          <p:nvPr>
            <p:ph idx="1"/>
          </p:nvPr>
        </p:nvSpPr>
        <p:spPr>
          <a:xfrm>
            <a:off x="1141413" y="1136468"/>
            <a:ext cx="9905998" cy="5238205"/>
          </a:xfrm>
        </p:spPr>
        <p:txBody>
          <a:bodyPr anchor="t">
            <a:normAutofit/>
          </a:bodyPr>
          <a:lstStyle/>
          <a:p>
            <a:pPr algn="just">
              <a:lnSpc>
                <a:spcPct val="150000"/>
              </a:lnSpc>
            </a:pPr>
            <a:r>
              <a:rPr lang="en-US" sz="1600" b="1" dirty="0">
                <a:solidFill>
                  <a:schemeClr val="tx1"/>
                </a:solidFill>
                <a:effectLst/>
              </a:rPr>
              <a:t>Interactive platform:</a:t>
            </a:r>
            <a:r>
              <a:rPr lang="en-US" sz="1600" dirty="0">
                <a:solidFill>
                  <a:srgbClr val="99FFCC"/>
                </a:solidFill>
                <a:effectLst/>
              </a:rPr>
              <a:t> Today, quizzes are interactive platforms where students are not participating to take home a prize or get famous overnight, but to gain knowledge, seek opportunities to excel beyond academics and secure their future.</a:t>
            </a:r>
          </a:p>
          <a:p>
            <a:pPr lvl="0" algn="just">
              <a:lnSpc>
                <a:spcPct val="150000"/>
              </a:lnSpc>
            </a:pPr>
            <a:r>
              <a:rPr lang="en-US" sz="1600" b="1" dirty="0">
                <a:solidFill>
                  <a:schemeClr val="tx1"/>
                </a:solidFill>
                <a:effectLst/>
              </a:rPr>
              <a:t>Changes scope of learning:</a:t>
            </a:r>
            <a:r>
              <a:rPr lang="en-US" sz="1600" dirty="0">
                <a:solidFill>
                  <a:schemeClr val="tx1"/>
                </a:solidFill>
                <a:effectLst/>
              </a:rPr>
              <a:t> </a:t>
            </a:r>
            <a:r>
              <a:rPr lang="en-US" sz="1600" dirty="0">
                <a:solidFill>
                  <a:srgbClr val="99FFCC"/>
                </a:solidFill>
                <a:effectLst/>
              </a:rPr>
              <a:t>Since questions are based out-of-syllabus and require critical thinking and extensive research, students get into the habit of innovative learning from an early age.</a:t>
            </a:r>
          </a:p>
          <a:p>
            <a:pPr lvl="0" algn="just">
              <a:lnSpc>
                <a:spcPct val="150000"/>
              </a:lnSpc>
            </a:pPr>
            <a:r>
              <a:rPr lang="en-US" sz="1600" b="1" dirty="0">
                <a:solidFill>
                  <a:schemeClr val="tx1"/>
                </a:solidFill>
                <a:effectLst/>
              </a:rPr>
              <a:t>Encourages team work:</a:t>
            </a:r>
            <a:r>
              <a:rPr lang="en-US" sz="1600" dirty="0">
                <a:solidFill>
                  <a:schemeClr val="tx1"/>
                </a:solidFill>
                <a:effectLst/>
              </a:rPr>
              <a:t> </a:t>
            </a:r>
            <a:r>
              <a:rPr lang="en-US" sz="1600" dirty="0">
                <a:solidFill>
                  <a:srgbClr val="99FFCC"/>
                </a:solidFill>
                <a:effectLst/>
              </a:rPr>
              <a:t>Students need to form teams while participating in quizzes, giving them an opportunity to hone their teamwork skills.</a:t>
            </a:r>
          </a:p>
          <a:p>
            <a:pPr lvl="0" algn="just">
              <a:lnSpc>
                <a:spcPct val="150000"/>
              </a:lnSpc>
            </a:pPr>
            <a:r>
              <a:rPr lang="en-US" sz="1600" b="1" dirty="0">
                <a:solidFill>
                  <a:schemeClr val="tx1"/>
                </a:solidFill>
                <a:effectLst/>
              </a:rPr>
              <a:t>Bridges academia-industry gap: </a:t>
            </a:r>
            <a:r>
              <a:rPr lang="en-US" sz="1600" dirty="0">
                <a:solidFill>
                  <a:srgbClr val="99FFCC"/>
                </a:solidFill>
                <a:effectLst/>
              </a:rPr>
              <a:t>During interviews, recruiters have found that Indian students are good in theoretical knowledge but are not privy to industry knowledge because of the current pattern of curriculum. Hence, there is still a huge gap in preparing our students for the market.</a:t>
            </a:r>
          </a:p>
          <a:p>
            <a:pPr marL="0" indent="0">
              <a:buNone/>
            </a:pPr>
            <a:endParaRPr lang="en-US" sz="1600" dirty="0">
              <a:effectLst/>
            </a:endParaRPr>
          </a:p>
          <a:p>
            <a:endParaRPr lang="en-US" sz="1600" dirty="0"/>
          </a:p>
          <a:p>
            <a:endParaRPr lang="en-US" sz="1600" dirty="0"/>
          </a:p>
        </p:txBody>
      </p:sp>
    </p:spTree>
    <p:extLst>
      <p:ext uri="{BB962C8B-B14F-4D97-AF65-F5344CB8AC3E}">
        <p14:creationId xmlns:p14="http://schemas.microsoft.com/office/powerpoint/2010/main" val="1969288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1EAD-95A0-4A2C-954F-1095F63833EB}"/>
              </a:ext>
            </a:extLst>
          </p:cNvPr>
          <p:cNvSpPr>
            <a:spLocks noGrp="1"/>
          </p:cNvSpPr>
          <p:nvPr>
            <p:ph type="title"/>
          </p:nvPr>
        </p:nvSpPr>
        <p:spPr>
          <a:xfrm>
            <a:off x="378068" y="61546"/>
            <a:ext cx="11561885" cy="615461"/>
          </a:xfrm>
          <a:noFill/>
          <a:ln>
            <a:noFill/>
          </a:ln>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IN" b="1" u="sng" dirty="0">
                <a:solidFill>
                  <a:schemeClr val="tx1">
                    <a:lumMod val="75000"/>
                  </a:schemeClr>
                </a:solidFill>
              </a:rPr>
              <a:t>INTRODUCTION</a:t>
            </a:r>
          </a:p>
        </p:txBody>
      </p:sp>
      <p:sp>
        <p:nvSpPr>
          <p:cNvPr id="3" name="Content Placeholder 2">
            <a:extLst>
              <a:ext uri="{FF2B5EF4-FFF2-40B4-BE49-F238E27FC236}">
                <a16:creationId xmlns:a16="http://schemas.microsoft.com/office/drawing/2014/main" id="{2F3207F6-3808-48D8-82CA-610D4668A1A5}"/>
              </a:ext>
            </a:extLst>
          </p:cNvPr>
          <p:cNvSpPr>
            <a:spLocks noGrp="1"/>
          </p:cNvSpPr>
          <p:nvPr>
            <p:ph idx="1"/>
          </p:nvPr>
        </p:nvSpPr>
        <p:spPr>
          <a:xfrm>
            <a:off x="378068" y="817685"/>
            <a:ext cx="11561885" cy="6321669"/>
          </a:xfrm>
        </p:spPr>
        <p:txBody>
          <a:bodyPr anchor="t">
            <a:normAutofit/>
          </a:bodyPr>
          <a:lstStyle/>
          <a:p>
            <a:pPr marL="0" indent="0" algn="ctr">
              <a:lnSpc>
                <a:spcPct val="110000"/>
              </a:lnSpc>
              <a:buNone/>
            </a:pPr>
            <a:r>
              <a:rPr lang="en-IN" cap="none" dirty="0">
                <a:ln w="0"/>
                <a:solidFill>
                  <a:schemeClr val="accent4"/>
                </a:solidFill>
                <a:effectLst>
                  <a:outerShdw blurRad="38100" dist="19050" dir="2700000" algn="tl" rotWithShape="0">
                    <a:schemeClr val="dk1">
                      <a:alpha val="40000"/>
                    </a:schemeClr>
                  </a:outerShdw>
                  <a:reflection blurRad="6350" stA="55000" endA="300" endPos="45500" dir="5400000" sy="-100000" algn="bl" rotWithShape="0"/>
                </a:effectLst>
              </a:rPr>
              <a:t>“LIFE IS A GAME –PLAY IT</a:t>
            </a:r>
          </a:p>
          <a:p>
            <a:pPr marL="0" indent="0" algn="ctr">
              <a:lnSpc>
                <a:spcPct val="110000"/>
              </a:lnSpc>
              <a:buNone/>
            </a:pPr>
            <a:r>
              <a:rPr lang="en-IN" cap="none" dirty="0">
                <a:ln w="0"/>
                <a:solidFill>
                  <a:schemeClr val="accent4"/>
                </a:solidFill>
                <a:effectLst>
                  <a:outerShdw blurRad="38100" dist="19050" dir="2700000" algn="tl" rotWithShape="0">
                    <a:schemeClr val="dk1">
                      <a:alpha val="40000"/>
                    </a:schemeClr>
                  </a:outerShdw>
                  <a:reflection blurRad="6350" stA="55000" endA="300" endPos="45500" dir="5400000" sy="-100000" algn="bl" rotWithShape="0"/>
                </a:effectLst>
              </a:rPr>
              <a:t>LIFE IS A CHALLENGE MEET IT”</a:t>
            </a:r>
          </a:p>
          <a:p>
            <a:pPr marL="0" indent="0" algn="just">
              <a:lnSpc>
                <a:spcPct val="150000"/>
              </a:lnSpc>
              <a:buNone/>
            </a:pPr>
            <a:r>
              <a:rPr lang="en-IN" sz="1700" dirty="0">
                <a:solidFill>
                  <a:srgbClr val="99FFCC"/>
                </a:solidFill>
                <a:latin typeface="Times New Roman" panose="02020603050405020304" pitchFamily="18" charset="0"/>
                <a:cs typeface="Times New Roman" panose="02020603050405020304" pitchFamily="18" charset="0"/>
              </a:rPr>
              <a:t>As the quotation suggest our mini project is all about a quiz game-”BRAIN-O-BRAIN.</a:t>
            </a:r>
          </a:p>
          <a:p>
            <a:pPr marL="0" indent="0" algn="just">
              <a:lnSpc>
                <a:spcPct val="150000"/>
              </a:lnSpc>
              <a:buNone/>
            </a:pPr>
            <a:r>
              <a:rPr lang="en-IN" sz="1700" dirty="0">
                <a:solidFill>
                  <a:srgbClr val="99FFCC"/>
                </a:solidFill>
                <a:latin typeface="Times New Roman" panose="02020603050405020304" pitchFamily="18" charset="0"/>
                <a:cs typeface="Times New Roman" panose="02020603050405020304" pitchFamily="18" charset="0"/>
              </a:rPr>
              <a:t>Quiz is the form of game or mind sport in which player attempt to answer , question correctly. It is generally a frequent and short assessment that can gauge a students retention and comprehension of small amount of information.</a:t>
            </a:r>
          </a:p>
          <a:p>
            <a:pPr marL="0" indent="0" algn="just">
              <a:lnSpc>
                <a:spcPct val="150000"/>
              </a:lnSpc>
              <a:buNone/>
            </a:pPr>
            <a:r>
              <a:rPr lang="en-IN" sz="1700" dirty="0">
                <a:solidFill>
                  <a:srgbClr val="99FFCC"/>
                </a:solidFill>
                <a:latin typeface="Times New Roman" panose="02020603050405020304" pitchFamily="18" charset="0"/>
                <a:cs typeface="Times New Roman" panose="02020603050405020304" pitchFamily="18" charset="0"/>
              </a:rPr>
              <a:t>In this era of science and technology when everyone is so busy that they don’t even have time for themselves , for maintaining their health and routine. So for  maintaining their balance between the stressful schedules and peaceful mind , they use several modes of entertainment , meditation and exercise . online gaming is one of the fastest growing trend in today’s generation.</a:t>
            </a:r>
          </a:p>
          <a:p>
            <a:pPr marL="0" indent="0" algn="just">
              <a:lnSpc>
                <a:spcPct val="150000"/>
              </a:lnSpc>
              <a:buNone/>
            </a:pPr>
            <a:r>
              <a:rPr lang="en-IN" sz="1700" dirty="0">
                <a:solidFill>
                  <a:srgbClr val="99FFCC"/>
                </a:solidFill>
                <a:latin typeface="Times New Roman" panose="02020603050405020304" pitchFamily="18" charset="0"/>
                <a:cs typeface="Times New Roman" panose="02020603050405020304" pitchFamily="18" charset="0"/>
              </a:rPr>
              <a:t>Today internet is an open place where you can access a vast amount of information. Online gaming makes the player sharper and mentally more active. The game generally have various levels or missions to be completed in limited time. this helps the player in learning about time management.</a:t>
            </a:r>
          </a:p>
          <a:p>
            <a:pPr marL="0" indent="0" algn="just">
              <a:lnSpc>
                <a:spcPct val="150000"/>
              </a:lnSpc>
              <a:buNone/>
            </a:pPr>
            <a:r>
              <a:rPr lang="en-IN" sz="1700" dirty="0">
                <a:solidFill>
                  <a:srgbClr val="99FFCC"/>
                </a:solidFill>
                <a:latin typeface="Times New Roman" panose="02020603050405020304" pitchFamily="18" charset="0"/>
                <a:cs typeface="Times New Roman" panose="02020603050405020304" pitchFamily="18" charset="0"/>
              </a:rPr>
              <a:t>One of the main and important advantage of playing online game is to learn mind and hand coordination. He learns to coordinate mind with the actions of hand. while executing those actions, they also develop mental strength.</a:t>
            </a:r>
          </a:p>
          <a:p>
            <a:pPr marL="0" indent="0">
              <a:buNone/>
            </a:pPr>
            <a:endParaRPr lang="en-IN" sz="1600" dirty="0">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a:p>
            <a:pPr marL="0"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95B680F2-62F4-4BF6-9F99-CD23667BFCE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99516" l="0" r="100000">
                        <a14:foregroundMark x1="37778" y1="74818" x2="31333" y2="99516"/>
                        <a14:foregroundMark x1="50667" y1="78450" x2="50667" y2="99516"/>
                        <a14:foregroundMark x1="49556" y1="89588" x2="64889" y2="99031"/>
                        <a14:foregroundMark x1="14000" y1="28814" x2="444" y2="11138"/>
                        <a14:foregroundMark x1="1333" y1="18160" x2="16667" y2="1695"/>
                        <a14:foregroundMark x1="14000" y1="24697" x2="8000" y2="10412"/>
                        <a14:foregroundMark x1="73556" y1="56416" x2="92889" y2="79419"/>
                        <a14:foregroundMark x1="76667" y1="62954" x2="99556" y2="76513"/>
                        <a14:foregroundMark x1="71778" y1="60533" x2="81111" y2="68281"/>
                        <a14:foregroundMark x1="49556" y1="37530" x2="49556" y2="49395"/>
                        <a14:foregroundMark x1="58889" y1="34625" x2="58889" y2="49395"/>
                        <a14:foregroundMark x1="54444" y1="60048" x2="54444" y2="64891"/>
                      </a14:backgroundRemoval>
                    </a14:imgEffect>
                  </a14:imgLayer>
                </a14:imgProps>
              </a:ext>
            </a:extLst>
          </a:blip>
          <a:stretch>
            <a:fillRect/>
          </a:stretch>
        </p:blipFill>
        <p:spPr>
          <a:xfrm>
            <a:off x="8856784" y="808893"/>
            <a:ext cx="1623646" cy="1490146"/>
          </a:xfrm>
          <a:prstGeom prst="rect">
            <a:avLst/>
          </a:prstGeom>
        </p:spPr>
      </p:pic>
    </p:spTree>
    <p:extLst>
      <p:ext uri="{BB962C8B-B14F-4D97-AF65-F5344CB8AC3E}">
        <p14:creationId xmlns:p14="http://schemas.microsoft.com/office/powerpoint/2010/main" val="340283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DF605-2A4A-4903-A877-E8CB0FB7D1E4}"/>
              </a:ext>
            </a:extLst>
          </p:cNvPr>
          <p:cNvSpPr>
            <a:spLocks noGrp="1"/>
          </p:cNvSpPr>
          <p:nvPr>
            <p:ph type="title"/>
          </p:nvPr>
        </p:nvSpPr>
        <p:spPr>
          <a:xfrm>
            <a:off x="1141413" y="609600"/>
            <a:ext cx="9905998" cy="647700"/>
          </a:xfrm>
          <a:noFill/>
          <a:ln>
            <a:noFill/>
          </a:ln>
        </p:spPr>
        <p:style>
          <a:lnRef idx="2">
            <a:schemeClr val="accent1">
              <a:shade val="50000"/>
            </a:schemeClr>
          </a:lnRef>
          <a:fillRef idx="1">
            <a:schemeClr val="accent1"/>
          </a:fillRef>
          <a:effectRef idx="0">
            <a:schemeClr val="accent1"/>
          </a:effectRef>
          <a:fontRef idx="minor">
            <a:schemeClr val="lt1"/>
          </a:fontRef>
        </p:style>
        <p:txBody>
          <a:bodyPr anchor="t"/>
          <a:lstStyle/>
          <a:p>
            <a:pPr algn="ctr"/>
            <a:r>
              <a:rPr lang="en-IN" b="1" u="sng" dirty="0">
                <a:solidFill>
                  <a:schemeClr val="tx1">
                    <a:lumMod val="65000"/>
                  </a:schemeClr>
                </a:solidFill>
              </a:rPr>
              <a:t>TYPES OF QUIZZES</a:t>
            </a:r>
          </a:p>
        </p:txBody>
      </p:sp>
      <p:sp>
        <p:nvSpPr>
          <p:cNvPr id="3" name="Content Placeholder 2">
            <a:extLst>
              <a:ext uri="{FF2B5EF4-FFF2-40B4-BE49-F238E27FC236}">
                <a16:creationId xmlns:a16="http://schemas.microsoft.com/office/drawing/2014/main" id="{467AA9E3-AC76-461B-B4B6-3E9C64AA0172}"/>
              </a:ext>
            </a:extLst>
          </p:cNvPr>
          <p:cNvSpPr>
            <a:spLocks noGrp="1"/>
          </p:cNvSpPr>
          <p:nvPr>
            <p:ph idx="1"/>
          </p:nvPr>
        </p:nvSpPr>
        <p:spPr>
          <a:xfrm>
            <a:off x="1141413" y="1767255"/>
            <a:ext cx="9905998" cy="4296508"/>
          </a:xfrm>
        </p:spPr>
        <p:txBody>
          <a:bodyPr anchor="t">
            <a:normAutofit/>
          </a:bodyPr>
          <a:lstStyle/>
          <a:p>
            <a:pPr algn="just">
              <a:lnSpc>
                <a:spcPct val="150000"/>
              </a:lnSpc>
            </a:pPr>
            <a:r>
              <a:rPr lang="en-US" sz="1600" dirty="0">
                <a:solidFill>
                  <a:srgbClr val="99FFCC"/>
                </a:solidFill>
                <a:effectLst/>
              </a:rPr>
              <a:t>Multiple Choice. Multiple choice questions are among the most effective ways to test learners on the content of the e-course.</a:t>
            </a:r>
            <a:endParaRPr lang="en-IN" sz="1600" dirty="0">
              <a:solidFill>
                <a:srgbClr val="99FFCC"/>
              </a:solidFill>
              <a:effectLst/>
            </a:endParaRPr>
          </a:p>
          <a:p>
            <a:pPr lvl="0" algn="just">
              <a:lnSpc>
                <a:spcPct val="150000"/>
              </a:lnSpc>
            </a:pPr>
            <a:r>
              <a:rPr lang="en-US" sz="1600" dirty="0">
                <a:solidFill>
                  <a:srgbClr val="99FFCC"/>
                </a:solidFill>
                <a:effectLst/>
              </a:rPr>
              <a:t>Yes or No.</a:t>
            </a:r>
            <a:endParaRPr lang="en-IN" sz="1600" dirty="0">
              <a:solidFill>
                <a:srgbClr val="99FFCC"/>
              </a:solidFill>
              <a:effectLst/>
            </a:endParaRPr>
          </a:p>
          <a:p>
            <a:pPr lvl="0" algn="just">
              <a:lnSpc>
                <a:spcPct val="150000"/>
              </a:lnSpc>
            </a:pPr>
            <a:r>
              <a:rPr lang="en-US" sz="1600" dirty="0">
                <a:solidFill>
                  <a:srgbClr val="99FFCC"/>
                </a:solidFill>
                <a:effectLst/>
              </a:rPr>
              <a:t>Open-Ended</a:t>
            </a:r>
            <a:endParaRPr lang="en-IN" sz="1600" dirty="0">
              <a:solidFill>
                <a:srgbClr val="99FFCC"/>
              </a:solidFill>
              <a:effectLst/>
            </a:endParaRPr>
          </a:p>
          <a:p>
            <a:pPr lvl="0" algn="just">
              <a:lnSpc>
                <a:spcPct val="150000"/>
              </a:lnSpc>
            </a:pPr>
            <a:r>
              <a:rPr lang="en-US" sz="1600" dirty="0">
                <a:solidFill>
                  <a:srgbClr val="99FFCC"/>
                </a:solidFill>
                <a:effectLst/>
              </a:rPr>
              <a:t>Fill in the Blank</a:t>
            </a:r>
            <a:endParaRPr lang="en-IN" sz="1600" dirty="0">
              <a:solidFill>
                <a:srgbClr val="99FFCC"/>
              </a:solidFill>
              <a:effectLst/>
            </a:endParaRPr>
          </a:p>
          <a:p>
            <a:pPr lvl="0" algn="just">
              <a:lnSpc>
                <a:spcPct val="150000"/>
              </a:lnSpc>
            </a:pPr>
            <a:r>
              <a:rPr lang="en-US" sz="1600" dirty="0">
                <a:solidFill>
                  <a:srgbClr val="99FFCC"/>
                </a:solidFill>
                <a:effectLst/>
              </a:rPr>
              <a:t>Matching.</a:t>
            </a:r>
            <a:endParaRPr lang="en-IN" sz="1600" dirty="0">
              <a:solidFill>
                <a:srgbClr val="99FFCC"/>
              </a:solidFill>
              <a:effectLst/>
            </a:endParaRPr>
          </a:p>
          <a:p>
            <a:pPr lvl="0" algn="just">
              <a:lnSpc>
                <a:spcPct val="150000"/>
              </a:lnSpc>
            </a:pPr>
            <a:r>
              <a:rPr lang="en-US" sz="1600" dirty="0">
                <a:solidFill>
                  <a:srgbClr val="99FFCC"/>
                </a:solidFill>
                <a:effectLst/>
              </a:rPr>
              <a:t>Definitions.</a:t>
            </a:r>
            <a:endParaRPr lang="en-IN" sz="1600" dirty="0">
              <a:solidFill>
                <a:srgbClr val="99FFCC"/>
              </a:solidFill>
              <a:effectLst/>
            </a:endParaRPr>
          </a:p>
          <a:p>
            <a:pPr marL="0" indent="0">
              <a:buNone/>
            </a:pPr>
            <a:endParaRPr lang="en-IN" dirty="0">
              <a:effectLst/>
            </a:endParaRPr>
          </a:p>
          <a:p>
            <a:pPr marL="0" indent="0">
              <a:buNone/>
            </a:pPr>
            <a:endParaRPr lang="en-IN" dirty="0"/>
          </a:p>
        </p:txBody>
      </p:sp>
      <p:pic>
        <p:nvPicPr>
          <p:cNvPr id="7" name="Picture 6">
            <a:extLst>
              <a:ext uri="{FF2B5EF4-FFF2-40B4-BE49-F238E27FC236}">
                <a16:creationId xmlns:a16="http://schemas.microsoft.com/office/drawing/2014/main" id="{5C93E958-BA06-45F0-B744-103BAB56052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99396" l="125" r="99875"/>
                    </a14:imgEffect>
                  </a14:imgLayer>
                </a14:imgProps>
              </a:ext>
            </a:extLst>
          </a:blip>
          <a:stretch>
            <a:fillRect/>
          </a:stretch>
        </p:blipFill>
        <p:spPr>
          <a:xfrm>
            <a:off x="7702062" y="3335948"/>
            <a:ext cx="4141177" cy="3426824"/>
          </a:xfrm>
          <a:prstGeom prst="rect">
            <a:avLst/>
          </a:prstGeom>
        </p:spPr>
      </p:pic>
    </p:spTree>
    <p:extLst>
      <p:ext uri="{BB962C8B-B14F-4D97-AF65-F5344CB8AC3E}">
        <p14:creationId xmlns:p14="http://schemas.microsoft.com/office/powerpoint/2010/main" val="3352664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83110A-5163-4584-8D6F-B223FBEA7F9C}"/>
              </a:ext>
            </a:extLst>
          </p:cNvPr>
          <p:cNvSpPr>
            <a:spLocks noGrp="1"/>
          </p:cNvSpPr>
          <p:nvPr>
            <p:ph idx="1"/>
          </p:nvPr>
        </p:nvSpPr>
        <p:spPr>
          <a:xfrm>
            <a:off x="1018320" y="219807"/>
            <a:ext cx="9905998" cy="5732584"/>
          </a:xfrm>
        </p:spPr>
        <p:txBody>
          <a:bodyPr>
            <a:normAutofit/>
          </a:bodyPr>
          <a:lstStyle/>
          <a:p>
            <a:pPr algn="just">
              <a:lnSpc>
                <a:spcPct val="150000"/>
              </a:lnSpc>
            </a:pPr>
            <a:r>
              <a:rPr lang="en-IN" sz="1600" dirty="0">
                <a:solidFill>
                  <a:srgbClr val="99FFCC"/>
                </a:solidFill>
                <a:effectLst/>
              </a:rPr>
              <a:t>The first section deals with the description of quiz game and it’s application in different sectors, and it’s future scope of this technology .</a:t>
            </a:r>
          </a:p>
          <a:p>
            <a:pPr algn="just">
              <a:lnSpc>
                <a:spcPct val="150000"/>
              </a:lnSpc>
            </a:pPr>
            <a:r>
              <a:rPr lang="en-IN" sz="1600" dirty="0">
                <a:solidFill>
                  <a:srgbClr val="99FFCC"/>
                </a:solidFill>
                <a:effectLst/>
              </a:rPr>
              <a:t>The nest section deals with the modules of the project means the functions include , library used , list , dictionary and strings etc.</a:t>
            </a:r>
          </a:p>
          <a:p>
            <a:pPr algn="just">
              <a:lnSpc>
                <a:spcPct val="150000"/>
              </a:lnSpc>
            </a:pPr>
            <a:r>
              <a:rPr lang="en-IN" sz="1600" dirty="0">
                <a:solidFill>
                  <a:srgbClr val="99FFCC"/>
                </a:solidFill>
                <a:effectLst/>
              </a:rPr>
              <a:t>Later part of the presentation covers the  process of playing quiz and the code for the software and it’s working.</a:t>
            </a:r>
          </a:p>
          <a:p>
            <a:pPr algn="just">
              <a:lnSpc>
                <a:spcPct val="150000"/>
              </a:lnSpc>
            </a:pPr>
            <a:r>
              <a:rPr lang="en-IN" sz="1600" dirty="0">
                <a:solidFill>
                  <a:srgbClr val="99FFCC"/>
                </a:solidFill>
                <a:effectLst/>
              </a:rPr>
              <a:t>The other part also provide us with some of the snapshots which shows how this game can be played or how it woks .</a:t>
            </a:r>
          </a:p>
          <a:p>
            <a:pPr algn="just">
              <a:lnSpc>
                <a:spcPct val="150000"/>
              </a:lnSpc>
            </a:pPr>
            <a:r>
              <a:rPr lang="en-IN" sz="1600" dirty="0">
                <a:solidFill>
                  <a:srgbClr val="99FFCC"/>
                </a:solidFill>
                <a:effectLst/>
              </a:rPr>
              <a:t>Finally presentation concludes at the different potentials uses of the application of BRAIN-O-BRAIN and it’s further improvement and considerations.</a:t>
            </a:r>
          </a:p>
          <a:p>
            <a:endParaRPr lang="en-IN" sz="1600" dirty="0"/>
          </a:p>
        </p:txBody>
      </p:sp>
      <p:pic>
        <p:nvPicPr>
          <p:cNvPr id="4" name="Picture 3">
            <a:extLst>
              <a:ext uri="{FF2B5EF4-FFF2-40B4-BE49-F238E27FC236}">
                <a16:creationId xmlns:a16="http://schemas.microsoft.com/office/drawing/2014/main" id="{92CD2F71-71D0-41FC-936B-225332F81C9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backgroundMark x1="857" y1="38060" x2="36000" y2="0"/>
                        <a14:backgroundMark x1="63143" y1="560" x2="99714" y2="32836"/>
                        <a14:backgroundMark x1="61714" y1="98507" x2="99286" y2="49067"/>
                        <a14:backgroundMark x1="857" y1="47761" x2="39857" y2="99440"/>
                        <a14:backgroundMark x1="35143" y1="93097" x2="65571" y2="92351"/>
                        <a14:backgroundMark x1="77571" y1="13433" x2="99714" y2="38993"/>
                      </a14:backgroundRemoval>
                    </a14:imgEffect>
                  </a14:imgLayer>
                </a14:imgProps>
              </a:ext>
            </a:extLst>
          </a:blip>
          <a:stretch>
            <a:fillRect/>
          </a:stretch>
        </p:blipFill>
        <p:spPr>
          <a:xfrm>
            <a:off x="9302013" y="4740843"/>
            <a:ext cx="2738928" cy="2097237"/>
          </a:xfrm>
          <a:prstGeom prst="rect">
            <a:avLst/>
          </a:prstGeom>
        </p:spPr>
      </p:pic>
    </p:spTree>
    <p:extLst>
      <p:ext uri="{BB962C8B-B14F-4D97-AF65-F5344CB8AC3E}">
        <p14:creationId xmlns:p14="http://schemas.microsoft.com/office/powerpoint/2010/main" val="3519709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C5B3-2E3A-4EA3-8B00-A1300727EB02}"/>
              </a:ext>
            </a:extLst>
          </p:cNvPr>
          <p:cNvSpPr>
            <a:spLocks noGrp="1"/>
          </p:cNvSpPr>
          <p:nvPr>
            <p:ph type="title"/>
          </p:nvPr>
        </p:nvSpPr>
        <p:spPr>
          <a:xfrm>
            <a:off x="806632" y="96715"/>
            <a:ext cx="10578733" cy="659423"/>
          </a:xfr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IN" b="1" u="sng" dirty="0">
                <a:solidFill>
                  <a:schemeClr val="tx1">
                    <a:lumMod val="65000"/>
                  </a:schemeClr>
                </a:solidFill>
              </a:rPr>
              <a:t>Technology  used</a:t>
            </a:r>
          </a:p>
        </p:txBody>
      </p:sp>
      <p:sp>
        <p:nvSpPr>
          <p:cNvPr id="3" name="Content Placeholder 2">
            <a:extLst>
              <a:ext uri="{FF2B5EF4-FFF2-40B4-BE49-F238E27FC236}">
                <a16:creationId xmlns:a16="http://schemas.microsoft.com/office/drawing/2014/main" id="{EE6A08FA-32E4-4169-8039-886D5BF82822}"/>
              </a:ext>
            </a:extLst>
          </p:cNvPr>
          <p:cNvSpPr>
            <a:spLocks noGrp="1"/>
          </p:cNvSpPr>
          <p:nvPr>
            <p:ph idx="1"/>
          </p:nvPr>
        </p:nvSpPr>
        <p:spPr>
          <a:xfrm>
            <a:off x="806633" y="870438"/>
            <a:ext cx="10578733" cy="6137031"/>
          </a:xfrm>
        </p:spPr>
        <p:txBody>
          <a:bodyPr anchor="t">
            <a:normAutofit fontScale="92500" lnSpcReduction="20000"/>
          </a:bodyPr>
          <a:lstStyle/>
          <a:p>
            <a:pPr marL="0" indent="0">
              <a:buNone/>
            </a:pPr>
            <a:r>
              <a:rPr lang="en-IN" sz="1600" b="1" dirty="0">
                <a:effectLst/>
              </a:rPr>
              <a:t>SOFTWARE</a:t>
            </a:r>
            <a:r>
              <a:rPr lang="en-IN" sz="1600" dirty="0">
                <a:effectLst/>
              </a:rPr>
              <a:t> :-- </a:t>
            </a:r>
          </a:p>
          <a:p>
            <a:pPr marL="0" indent="0" algn="just">
              <a:lnSpc>
                <a:spcPct val="150000"/>
              </a:lnSpc>
              <a:buNone/>
            </a:pPr>
            <a:r>
              <a:rPr lang="en-IN" sz="1700" b="1" dirty="0">
                <a:effectLst/>
              </a:rPr>
              <a:t>IDLE 3.0 </a:t>
            </a:r>
            <a:r>
              <a:rPr lang="en-IN" sz="1700" dirty="0">
                <a:effectLst/>
              </a:rPr>
              <a:t>– </a:t>
            </a:r>
            <a:r>
              <a:rPr lang="en-IN" sz="1700" dirty="0">
                <a:solidFill>
                  <a:srgbClr val="99FFCC"/>
                </a:solidFill>
                <a:effectLst/>
              </a:rPr>
              <a:t>idle  has two main window types -- the shell window and the editor window.it is possible to have the multiple  editor windows simultaneously. On windows and Linux , each has its own top menu . each menu documented below indicates which window type it is associated with.</a:t>
            </a:r>
          </a:p>
          <a:p>
            <a:pPr marL="0" indent="0" algn="just">
              <a:lnSpc>
                <a:spcPct val="150000"/>
              </a:lnSpc>
              <a:buNone/>
            </a:pPr>
            <a:r>
              <a:rPr lang="en-IN" sz="1700" b="1" dirty="0">
                <a:effectLst/>
              </a:rPr>
              <a:t>Sublime text </a:t>
            </a:r>
            <a:r>
              <a:rPr lang="en-IN" sz="1700" dirty="0">
                <a:effectLst/>
              </a:rPr>
              <a:t>– </a:t>
            </a:r>
            <a:r>
              <a:rPr lang="en-IN" sz="1700" dirty="0">
                <a:solidFill>
                  <a:srgbClr val="99FFCC"/>
                </a:solidFill>
                <a:effectLst/>
              </a:rPr>
              <a:t>sublime test is a proprietary cross- platform source code editor with a python application programming interface. It is supports many programming languages and mark-up languages. Compatible with many language grammars.</a:t>
            </a:r>
          </a:p>
          <a:p>
            <a:pPr marL="0" indent="0" algn="just">
              <a:lnSpc>
                <a:spcPct val="150000"/>
              </a:lnSpc>
              <a:buNone/>
            </a:pPr>
            <a:r>
              <a:rPr lang="en-IN" sz="1700" b="1" dirty="0">
                <a:effectLst/>
              </a:rPr>
              <a:t>Notepad</a:t>
            </a:r>
            <a:r>
              <a:rPr lang="en-IN" sz="1700" dirty="0">
                <a:effectLst/>
              </a:rPr>
              <a:t>- </a:t>
            </a:r>
            <a:r>
              <a:rPr lang="en-IN" sz="1700" dirty="0">
                <a:solidFill>
                  <a:srgbClr val="99FFCC"/>
                </a:solidFill>
                <a:effectLst/>
              </a:rPr>
              <a:t>notepad is a simple text editor for Microsoft windows and a basic text- editing program which enables computer users to create documents. The resulting files typically saved with .txt extension, have no format tags and style, making the program suitable for editing system files, source code for later compilation or execution, usually through a command prompt.</a:t>
            </a:r>
          </a:p>
          <a:p>
            <a:pPr marL="0" indent="0" algn="just">
              <a:lnSpc>
                <a:spcPct val="150000"/>
              </a:lnSpc>
              <a:buNone/>
            </a:pPr>
            <a:r>
              <a:rPr lang="en-IN" sz="1700" b="1" dirty="0">
                <a:effectLst/>
              </a:rPr>
              <a:t>GUI</a:t>
            </a:r>
            <a:r>
              <a:rPr lang="en-IN" sz="1700" dirty="0">
                <a:effectLst/>
              </a:rPr>
              <a:t>- </a:t>
            </a:r>
            <a:r>
              <a:rPr lang="en-IN" sz="1700" dirty="0">
                <a:solidFill>
                  <a:srgbClr val="99FFCC"/>
                </a:solidFill>
                <a:effectLst/>
              </a:rPr>
              <a:t>the graphical user interface is a form of user interface that allows users to interact with electronic devices through graphical icons and visual indicators such as secondary notations, instead of text based user interfaces, typed command labels or text navigation.</a:t>
            </a:r>
          </a:p>
          <a:p>
            <a:pPr marL="0" indent="0" algn="just">
              <a:lnSpc>
                <a:spcPct val="150000"/>
              </a:lnSpc>
              <a:buNone/>
            </a:pPr>
            <a:r>
              <a:rPr lang="en-IN" sz="1700" dirty="0">
                <a:solidFill>
                  <a:srgbClr val="99FFCC"/>
                </a:solidFill>
                <a:effectLst/>
              </a:rPr>
              <a:t>Python offers multiple options for developing </a:t>
            </a:r>
            <a:r>
              <a:rPr lang="en-IN" sz="1700" b="1" dirty="0">
                <a:solidFill>
                  <a:schemeClr val="tx1"/>
                </a:solidFill>
                <a:effectLst/>
              </a:rPr>
              <a:t>GUI</a:t>
            </a:r>
            <a:r>
              <a:rPr lang="en-IN" sz="1700" dirty="0">
                <a:solidFill>
                  <a:srgbClr val="99FFCC"/>
                </a:solidFill>
                <a:effectLst/>
              </a:rPr>
              <a:t>. Out of all the </a:t>
            </a:r>
            <a:r>
              <a:rPr lang="en-IN" sz="1700" b="1" dirty="0">
                <a:solidFill>
                  <a:schemeClr val="tx1"/>
                </a:solidFill>
                <a:effectLst/>
              </a:rPr>
              <a:t>GUI</a:t>
            </a:r>
            <a:r>
              <a:rPr lang="en-IN" sz="1700" dirty="0">
                <a:solidFill>
                  <a:srgbClr val="99FFCC"/>
                </a:solidFill>
                <a:effectLst/>
              </a:rPr>
              <a:t> methods </a:t>
            </a:r>
            <a:r>
              <a:rPr lang="en-IN" sz="1700" b="1" dirty="0">
                <a:solidFill>
                  <a:schemeClr val="tx1"/>
                </a:solidFill>
                <a:effectLst/>
              </a:rPr>
              <a:t>TKINTER</a:t>
            </a:r>
            <a:r>
              <a:rPr lang="en-IN" sz="1700" dirty="0">
                <a:solidFill>
                  <a:srgbClr val="99FFCC"/>
                </a:solidFill>
                <a:effectLst/>
              </a:rPr>
              <a:t> is most commonly used method. It is a standard python interface to the </a:t>
            </a:r>
            <a:r>
              <a:rPr lang="en-IN" sz="1700" b="1" dirty="0">
                <a:solidFill>
                  <a:schemeClr val="tx1"/>
                </a:solidFill>
                <a:effectLst/>
              </a:rPr>
              <a:t>TK GUI </a:t>
            </a:r>
            <a:r>
              <a:rPr lang="en-IN" sz="1700" dirty="0">
                <a:solidFill>
                  <a:srgbClr val="99FFCC"/>
                </a:solidFill>
                <a:effectLst/>
              </a:rPr>
              <a:t>tool kit shipped with python. Python with </a:t>
            </a:r>
            <a:r>
              <a:rPr lang="en-IN" sz="1700" b="1" dirty="0">
                <a:solidFill>
                  <a:schemeClr val="tx1"/>
                </a:solidFill>
                <a:effectLst/>
              </a:rPr>
              <a:t>TKINTER</a:t>
            </a:r>
            <a:r>
              <a:rPr lang="en-IN" sz="1700" dirty="0">
                <a:solidFill>
                  <a:srgbClr val="99FFCC"/>
                </a:solidFill>
                <a:effectLst/>
              </a:rPr>
              <a:t> outputs the fastest and easiest way to create </a:t>
            </a:r>
            <a:r>
              <a:rPr lang="en-IN" sz="1700" b="1" dirty="0">
                <a:solidFill>
                  <a:schemeClr val="tx1"/>
                </a:solidFill>
                <a:effectLst/>
              </a:rPr>
              <a:t>GUI</a:t>
            </a:r>
            <a:r>
              <a:rPr lang="en-IN" sz="1700" dirty="0">
                <a:solidFill>
                  <a:srgbClr val="99FFCC"/>
                </a:solidFill>
                <a:effectLst/>
              </a:rPr>
              <a:t> applications.</a:t>
            </a:r>
          </a:p>
          <a:p>
            <a:pPr marL="0" indent="0">
              <a:buNone/>
            </a:pPr>
            <a:endParaRPr lang="en-IN" sz="1600" dirty="0"/>
          </a:p>
        </p:txBody>
      </p:sp>
    </p:spTree>
    <p:extLst>
      <p:ext uri="{BB962C8B-B14F-4D97-AF65-F5344CB8AC3E}">
        <p14:creationId xmlns:p14="http://schemas.microsoft.com/office/powerpoint/2010/main" val="3686266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08612D-8217-42ED-913A-160E551BB563}"/>
              </a:ext>
            </a:extLst>
          </p:cNvPr>
          <p:cNvSpPr>
            <a:spLocks noGrp="1"/>
          </p:cNvSpPr>
          <p:nvPr>
            <p:ph idx="1"/>
          </p:nvPr>
        </p:nvSpPr>
        <p:spPr>
          <a:xfrm>
            <a:off x="1143001" y="360485"/>
            <a:ext cx="9905998" cy="5512776"/>
          </a:xfrm>
        </p:spPr>
        <p:txBody>
          <a:bodyPr anchor="t"/>
          <a:lstStyle/>
          <a:p>
            <a:pPr marL="0" indent="0">
              <a:buNone/>
            </a:pPr>
            <a:r>
              <a:rPr lang="en-IN" b="1" dirty="0"/>
              <a:t>Language used</a:t>
            </a:r>
            <a:r>
              <a:rPr lang="en-IN" dirty="0"/>
              <a:t>:-</a:t>
            </a:r>
          </a:p>
          <a:p>
            <a:pPr marL="0" indent="0" algn="just">
              <a:lnSpc>
                <a:spcPct val="150000"/>
              </a:lnSpc>
              <a:buNone/>
            </a:pPr>
            <a:r>
              <a:rPr lang="en-IN" sz="1600" dirty="0">
                <a:solidFill>
                  <a:srgbClr val="99FFCC"/>
                </a:solidFill>
              </a:rPr>
              <a:t>Python- python is an interpreted, high level, general purpose programming language. Created by Guido van Rossum and first release in1991, python design philosophy emphasises code readability with its notable use of significant whitespace. Its language constructs and object-oriented approach aim to help programmers write clear, logical code for small and large- scale projects.</a:t>
            </a:r>
          </a:p>
          <a:p>
            <a:pPr marL="0" indent="0" algn="just">
              <a:lnSpc>
                <a:spcPct val="150000"/>
              </a:lnSpc>
              <a:buNone/>
            </a:pPr>
            <a:r>
              <a:rPr lang="en-IN" sz="1600" dirty="0">
                <a:solidFill>
                  <a:srgbClr val="99FFCC"/>
                </a:solidFill>
              </a:rPr>
              <a:t>It supports multiple programming paradigms and functional programming. Python is often describe as a “batteries included” language due to its comprehensive standard libraries. Python was conceived in the late 1980’s as a successor to the ABC language. Python 2.0, released 2000, introduced features like list comprehension and a garbage collection system capable of collecting reference cycles.</a:t>
            </a:r>
          </a:p>
          <a:p>
            <a:pPr marL="0" indent="0" algn="just">
              <a:lnSpc>
                <a:spcPct val="150000"/>
              </a:lnSpc>
              <a:buNone/>
            </a:pPr>
            <a:r>
              <a:rPr lang="en-IN" sz="1600" dirty="0">
                <a:solidFill>
                  <a:srgbClr val="99FFCC"/>
                </a:solidFill>
              </a:rPr>
              <a:t>Python 3.0 released in 2008, python 2, python 3, python 2.7 and python 3.6 are the versions of python released till date.</a:t>
            </a:r>
          </a:p>
          <a:p>
            <a:pPr marL="0" indent="0" algn="just">
              <a:lnSpc>
                <a:spcPct val="150000"/>
              </a:lnSpc>
              <a:buNone/>
            </a:pPr>
            <a:r>
              <a:rPr lang="en-IN" sz="1600" dirty="0">
                <a:solidFill>
                  <a:srgbClr val="99FFCC"/>
                </a:solidFill>
              </a:rPr>
              <a:t>Latest version of python being used today is python 3.8.0.</a:t>
            </a:r>
          </a:p>
          <a:p>
            <a:endParaRPr lang="en-IN" sz="1600" dirty="0"/>
          </a:p>
        </p:txBody>
      </p:sp>
      <p:pic>
        <p:nvPicPr>
          <p:cNvPr id="4" name="Picture 3">
            <a:extLst>
              <a:ext uri="{FF2B5EF4-FFF2-40B4-BE49-F238E27FC236}">
                <a16:creationId xmlns:a16="http://schemas.microsoft.com/office/drawing/2014/main" id="{D039793F-66CE-4CC5-AE33-5E7694D7CB42}"/>
              </a:ext>
            </a:extLst>
          </p:cNvPr>
          <p:cNvPicPr>
            <a:picLocks noChangeAspect="1"/>
          </p:cNvPicPr>
          <p:nvPr/>
        </p:nvPicPr>
        <p:blipFill>
          <a:blip r:embed="rId2"/>
          <a:stretch>
            <a:fillRect/>
          </a:stretch>
        </p:blipFill>
        <p:spPr>
          <a:xfrm flipH="1">
            <a:off x="9179170" y="4132386"/>
            <a:ext cx="2951283" cy="2951283"/>
          </a:xfrm>
          <a:prstGeom prst="rect">
            <a:avLst/>
          </a:prstGeom>
        </p:spPr>
      </p:pic>
    </p:spTree>
    <p:extLst>
      <p:ext uri="{BB962C8B-B14F-4D97-AF65-F5344CB8AC3E}">
        <p14:creationId xmlns:p14="http://schemas.microsoft.com/office/powerpoint/2010/main" val="2086060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CB707-6463-4183-9BBD-13EEB0EFE664}"/>
              </a:ext>
            </a:extLst>
          </p:cNvPr>
          <p:cNvSpPr>
            <a:spLocks noGrp="1"/>
          </p:cNvSpPr>
          <p:nvPr>
            <p:ph type="title"/>
          </p:nvPr>
        </p:nvSpPr>
        <p:spPr>
          <a:xfrm>
            <a:off x="1141413" y="91440"/>
            <a:ext cx="9242302" cy="770709"/>
          </a:xfrm>
          <a:noFill/>
          <a:ln>
            <a:noFill/>
          </a:ln>
        </p:spPr>
        <p:style>
          <a:lnRef idx="2">
            <a:schemeClr val="dk1"/>
          </a:lnRef>
          <a:fillRef idx="1">
            <a:schemeClr val="lt1"/>
          </a:fillRef>
          <a:effectRef idx="0">
            <a:schemeClr val="dk1"/>
          </a:effectRef>
          <a:fontRef idx="minor">
            <a:schemeClr val="dk1"/>
          </a:fontRef>
        </p:style>
        <p:txBody>
          <a:bodyPr anchor="t">
            <a:normAutofit/>
          </a:bodyPr>
          <a:lstStyle/>
          <a:p>
            <a:pPr algn="ctr"/>
            <a:r>
              <a:rPr lang="en-IN" b="1" u="sng" dirty="0">
                <a:solidFill>
                  <a:schemeClr val="tx1">
                    <a:lumMod val="65000"/>
                  </a:schemeClr>
                </a:solidFill>
              </a:rPr>
              <a:t>MODULE COVERED</a:t>
            </a:r>
          </a:p>
        </p:txBody>
      </p:sp>
      <p:sp>
        <p:nvSpPr>
          <p:cNvPr id="3" name="Content Placeholder 2">
            <a:extLst>
              <a:ext uri="{FF2B5EF4-FFF2-40B4-BE49-F238E27FC236}">
                <a16:creationId xmlns:a16="http://schemas.microsoft.com/office/drawing/2014/main" id="{A28181DB-38F3-40ED-9584-0923F9D5704C}"/>
              </a:ext>
            </a:extLst>
          </p:cNvPr>
          <p:cNvSpPr>
            <a:spLocks noGrp="1"/>
          </p:cNvSpPr>
          <p:nvPr>
            <p:ph idx="1"/>
          </p:nvPr>
        </p:nvSpPr>
        <p:spPr>
          <a:xfrm>
            <a:off x="483576" y="862150"/>
            <a:ext cx="11175023" cy="6294788"/>
          </a:xfrm>
        </p:spPr>
        <p:txBody>
          <a:bodyPr anchor="t">
            <a:normAutofit/>
          </a:bodyPr>
          <a:lstStyle/>
          <a:p>
            <a:pPr marL="0" indent="0" algn="just">
              <a:lnSpc>
                <a:spcPct val="150000"/>
              </a:lnSpc>
              <a:buNone/>
            </a:pPr>
            <a:r>
              <a:rPr lang="en-IN" sz="1600" dirty="0">
                <a:solidFill>
                  <a:srgbClr val="99FFCC"/>
                </a:solidFill>
                <a:effectLst/>
              </a:rPr>
              <a:t>The project starts with the welcome screen which display the common instruction to play the game.</a:t>
            </a:r>
            <a:endParaRPr lang="en-IN" sz="1600" b="1" dirty="0">
              <a:solidFill>
                <a:srgbClr val="99FFCC"/>
              </a:solidFill>
              <a:effectLst/>
            </a:endParaRPr>
          </a:p>
          <a:p>
            <a:pPr marL="0" indent="0" algn="just">
              <a:lnSpc>
                <a:spcPct val="150000"/>
              </a:lnSpc>
              <a:buNone/>
            </a:pPr>
            <a:r>
              <a:rPr lang="en-IN" sz="1600" dirty="0">
                <a:solidFill>
                  <a:srgbClr val="99FFCC"/>
                </a:solidFill>
                <a:effectLst/>
              </a:rPr>
              <a:t>It also show or display a set guideline to familiarise the player with the game all this is written or coded in introduction() function.</a:t>
            </a:r>
            <a:endParaRPr lang="en-IN" sz="1600" b="1" dirty="0">
              <a:solidFill>
                <a:srgbClr val="99FFCC"/>
              </a:solidFill>
              <a:effectLst/>
            </a:endParaRPr>
          </a:p>
          <a:p>
            <a:pPr marL="0" indent="0" algn="just">
              <a:lnSpc>
                <a:spcPct val="150000"/>
              </a:lnSpc>
              <a:buNone/>
            </a:pPr>
            <a:r>
              <a:rPr lang="en-IN" sz="1600" dirty="0">
                <a:solidFill>
                  <a:srgbClr val="99FFCC"/>
                </a:solidFill>
                <a:effectLst/>
              </a:rPr>
              <a:t>In introduction() function we have used for loop and print statements to display the desired screen</a:t>
            </a:r>
            <a:r>
              <a:rPr lang="en-IN" sz="1600" dirty="0">
                <a:effectLst/>
              </a:rPr>
              <a:t>.</a:t>
            </a:r>
            <a:endParaRPr lang="en-IN" sz="1600" b="1" dirty="0">
              <a:effectLst/>
            </a:endParaRPr>
          </a:p>
          <a:p>
            <a:pPr marL="0" indent="0">
              <a:buNone/>
            </a:pPr>
            <a:endParaRPr lang="en-IN" sz="1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978" y="2631158"/>
            <a:ext cx="6618269" cy="4226842"/>
          </a:xfrm>
          <a:prstGeom prst="rect">
            <a:avLst/>
          </a:prstGeom>
        </p:spPr>
      </p:pic>
      <p:pic>
        <p:nvPicPr>
          <p:cNvPr id="6" name="Picture 5">
            <a:extLst>
              <a:ext uri="{FF2B5EF4-FFF2-40B4-BE49-F238E27FC236}">
                <a16:creationId xmlns:a16="http://schemas.microsoft.com/office/drawing/2014/main" id="{602512D2-8AF8-4B93-888D-3A620507ED9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3600" r="96800">
                        <a14:foregroundMark x1="37800" y1="50600" x2="45600" y2="51800"/>
                        <a14:foregroundMark x1="38400" y1="50200" x2="40400" y2="55800"/>
                        <a14:foregroundMark x1="55800" y1="50600" x2="60000" y2="57600"/>
                        <a14:foregroundMark x1="55600" y1="50600" x2="60000" y2="55400"/>
                        <a14:foregroundMark x1="55800" y1="51200" x2="62600" y2="51200"/>
                      </a14:backgroundRemoval>
                    </a14:imgEffect>
                    <a14:imgEffect>
                      <a14:saturation sat="400000"/>
                    </a14:imgEffect>
                    <a14:imgEffect>
                      <a14:brightnessContrast contrast="-40000"/>
                    </a14:imgEffect>
                  </a14:imgLayer>
                </a14:imgProps>
              </a:ext>
            </a:extLst>
          </a:blip>
          <a:stretch>
            <a:fillRect/>
          </a:stretch>
        </p:blipFill>
        <p:spPr>
          <a:xfrm>
            <a:off x="8990012" y="4434253"/>
            <a:ext cx="2722685" cy="2722685"/>
          </a:xfrm>
          <a:prstGeom prst="rect">
            <a:avLst/>
          </a:prstGeom>
        </p:spPr>
      </p:pic>
    </p:spTree>
    <p:extLst>
      <p:ext uri="{BB962C8B-B14F-4D97-AF65-F5344CB8AC3E}">
        <p14:creationId xmlns:p14="http://schemas.microsoft.com/office/powerpoint/2010/main" val="480179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8181DB-38F3-40ED-9584-0923F9D5704C}"/>
              </a:ext>
            </a:extLst>
          </p:cNvPr>
          <p:cNvSpPr>
            <a:spLocks noGrp="1"/>
          </p:cNvSpPr>
          <p:nvPr>
            <p:ph idx="1"/>
          </p:nvPr>
        </p:nvSpPr>
        <p:spPr>
          <a:xfrm>
            <a:off x="1141413" y="123091"/>
            <a:ext cx="9905998" cy="6603023"/>
          </a:xfrm>
        </p:spPr>
        <p:txBody>
          <a:bodyPr anchor="t">
            <a:normAutofit/>
          </a:bodyPr>
          <a:lstStyle/>
          <a:p>
            <a:pPr marL="0" indent="0" algn="just">
              <a:lnSpc>
                <a:spcPct val="150000"/>
              </a:lnSpc>
              <a:buNone/>
            </a:pPr>
            <a:r>
              <a:rPr lang="en-IN" sz="1600" dirty="0">
                <a:solidFill>
                  <a:srgbClr val="99FFCC"/>
                </a:solidFill>
                <a:effectLst/>
              </a:rPr>
              <a:t>The next screen appears which again shows the welcome message and it ask the player to enter some personal details like:</a:t>
            </a:r>
            <a:endParaRPr lang="en-IN" sz="1600" b="1" dirty="0">
              <a:solidFill>
                <a:srgbClr val="99FFCC"/>
              </a:solidFill>
              <a:effectLst/>
            </a:endParaRPr>
          </a:p>
          <a:p>
            <a:pPr lvl="0" algn="just">
              <a:lnSpc>
                <a:spcPct val="150000"/>
              </a:lnSpc>
            </a:pPr>
            <a:r>
              <a:rPr lang="en-IN" sz="1600" dirty="0">
                <a:solidFill>
                  <a:srgbClr val="99FFCC"/>
                </a:solidFill>
                <a:effectLst/>
              </a:rPr>
              <a:t>Enter your name.</a:t>
            </a:r>
            <a:endParaRPr lang="en-IN" sz="1600" b="1" dirty="0">
              <a:solidFill>
                <a:srgbClr val="99FFCC"/>
              </a:solidFill>
              <a:effectLst/>
            </a:endParaRPr>
          </a:p>
          <a:p>
            <a:pPr marL="0" lvl="0" indent="0" algn="just">
              <a:lnSpc>
                <a:spcPct val="150000"/>
              </a:lnSpc>
              <a:buNone/>
            </a:pPr>
            <a:r>
              <a:rPr lang="en-IN" sz="1600" dirty="0">
                <a:solidFill>
                  <a:srgbClr val="99FFCC"/>
                </a:solidFill>
                <a:effectLst/>
              </a:rPr>
              <a:t>now you will be shown a list of subjects and you have to choose the number of any one subject . </a:t>
            </a:r>
          </a:p>
          <a:p>
            <a:pPr marL="0" indent="0" algn="just">
              <a:lnSpc>
                <a:spcPct val="150000"/>
              </a:lnSpc>
              <a:buNone/>
            </a:pPr>
            <a:r>
              <a:rPr lang="en-IN" sz="1600" dirty="0">
                <a:solidFill>
                  <a:srgbClr val="99FFCC"/>
                </a:solidFill>
                <a:effectLst/>
              </a:rPr>
              <a:t>We had done all this using welcome() function in which we had used for loops, print statement, if-else loops and exit to form desired screen.</a:t>
            </a:r>
            <a:endParaRPr lang="en-IN" sz="1600" b="1" dirty="0">
              <a:solidFill>
                <a:srgbClr val="99FFCC"/>
              </a:solidFill>
              <a:effectLst/>
            </a:endParaRPr>
          </a:p>
          <a:p>
            <a:pPr marL="0" indent="0">
              <a:buNone/>
            </a:pPr>
            <a:endParaRPr lang="en-IN" sz="16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374" y="2947788"/>
            <a:ext cx="8734075" cy="3512045"/>
          </a:xfrm>
          <a:prstGeom prst="rect">
            <a:avLst/>
          </a:prstGeom>
        </p:spPr>
      </p:pic>
    </p:spTree>
    <p:extLst>
      <p:ext uri="{BB962C8B-B14F-4D97-AF65-F5344CB8AC3E}">
        <p14:creationId xmlns:p14="http://schemas.microsoft.com/office/powerpoint/2010/main" val="906955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8181DB-38F3-40ED-9584-0923F9D5704C}"/>
              </a:ext>
            </a:extLst>
          </p:cNvPr>
          <p:cNvSpPr>
            <a:spLocks noGrp="1"/>
          </p:cNvSpPr>
          <p:nvPr>
            <p:ph idx="1"/>
          </p:nvPr>
        </p:nvSpPr>
        <p:spPr>
          <a:xfrm>
            <a:off x="1002323" y="140677"/>
            <a:ext cx="10181492" cy="6603023"/>
          </a:xfrm>
        </p:spPr>
        <p:txBody>
          <a:bodyPr anchor="t">
            <a:noAutofit/>
          </a:bodyPr>
          <a:lstStyle/>
          <a:p>
            <a:pPr marL="0" indent="0" algn="just">
              <a:lnSpc>
                <a:spcPct val="150000"/>
              </a:lnSpc>
              <a:buNone/>
            </a:pPr>
            <a:r>
              <a:rPr lang="en-IN" sz="1600" dirty="0">
                <a:solidFill>
                  <a:srgbClr val="99FFCC"/>
                </a:solidFill>
                <a:effectLst/>
              </a:rPr>
              <a:t>The very next screen is main screen which presents the quiz questions and options . there are five cases – general knowledge , history , geography ,English and computer. If you will select general knowledge then the below given screen will appear . </a:t>
            </a:r>
            <a:endParaRPr lang="en-IN" sz="1600" b="1" dirty="0">
              <a:solidFill>
                <a:srgbClr val="99FFCC"/>
              </a:solidFill>
              <a:effectLst/>
            </a:endParaRPr>
          </a:p>
          <a:p>
            <a:pPr marL="0" indent="0" algn="just">
              <a:lnSpc>
                <a:spcPct val="150000"/>
              </a:lnSpc>
              <a:buNone/>
            </a:pPr>
            <a:r>
              <a:rPr lang="en-IN" sz="1600" dirty="0">
                <a:solidFill>
                  <a:srgbClr val="99FFCC"/>
                </a:solidFill>
                <a:effectLst/>
              </a:rPr>
              <a:t>It shows one questions and its four options and then similarly next question will be displayed and so on.</a:t>
            </a:r>
            <a:endParaRPr lang="en-IN" sz="1600" b="1" dirty="0">
              <a:solidFill>
                <a:srgbClr val="99FFCC"/>
              </a:solidFill>
              <a:effectLst/>
            </a:endParaRPr>
          </a:p>
          <a:p>
            <a:pPr marL="0" indent="0" algn="just">
              <a:lnSpc>
                <a:spcPct val="150000"/>
              </a:lnSpc>
              <a:buNone/>
            </a:pPr>
            <a:r>
              <a:rPr lang="en-IN" sz="1600" dirty="0">
                <a:solidFill>
                  <a:srgbClr val="99FFCC"/>
                </a:solidFill>
                <a:effectLst/>
              </a:rPr>
              <a:t>Total 15 questions will be displayed in similar manner.</a:t>
            </a:r>
            <a:endParaRPr lang="en-IN" sz="1600" b="1" dirty="0">
              <a:solidFill>
                <a:srgbClr val="99FFCC"/>
              </a:solidFill>
              <a:effectLst/>
            </a:endParaRPr>
          </a:p>
          <a:p>
            <a:pPr marL="0" indent="0" algn="just">
              <a:lnSpc>
                <a:spcPct val="150000"/>
              </a:lnSpc>
              <a:buNone/>
            </a:pPr>
            <a:r>
              <a:rPr lang="en-IN" sz="1600" dirty="0">
                <a:solidFill>
                  <a:srgbClr val="99FFCC"/>
                </a:solidFill>
                <a:effectLst/>
              </a:rPr>
              <a:t>After selecting the right option you will be awarded marks as per the right answer.</a:t>
            </a:r>
            <a:endParaRPr lang="en-IN" sz="1600" b="1" dirty="0">
              <a:solidFill>
                <a:srgbClr val="99FFCC"/>
              </a:solidFill>
              <a:effectLst/>
            </a:endParaRPr>
          </a:p>
          <a:p>
            <a:pPr marL="0" indent="0" algn="just">
              <a:lnSpc>
                <a:spcPct val="150000"/>
              </a:lnSpc>
              <a:buNone/>
            </a:pPr>
            <a:r>
              <a:rPr lang="en-IN" sz="1600" dirty="0">
                <a:solidFill>
                  <a:srgbClr val="99FFCC"/>
                </a:solidFill>
                <a:effectLst/>
              </a:rPr>
              <a:t>We have used five list to store:</a:t>
            </a:r>
            <a:endParaRPr lang="en-IN" sz="1600" b="1" dirty="0">
              <a:solidFill>
                <a:srgbClr val="99FFCC"/>
              </a:solidFill>
              <a:effectLst/>
            </a:endParaRPr>
          </a:p>
          <a:p>
            <a:pPr marL="0" lvl="0" indent="0" algn="just">
              <a:lnSpc>
                <a:spcPct val="150000"/>
              </a:lnSpc>
              <a:buNone/>
            </a:pPr>
            <a:r>
              <a:rPr lang="en-IN" sz="1600" b="1" dirty="0">
                <a:solidFill>
                  <a:srgbClr val="99FFCC"/>
                </a:solidFill>
                <a:effectLst/>
              </a:rPr>
              <a:t>q[]</a:t>
            </a:r>
            <a:r>
              <a:rPr lang="en-IN" sz="1600" dirty="0">
                <a:solidFill>
                  <a:srgbClr val="99FFCC"/>
                </a:solidFill>
                <a:effectLst/>
              </a:rPr>
              <a:t>-To store all questions.</a:t>
            </a:r>
            <a:endParaRPr lang="en-IN" sz="1600" b="1" dirty="0">
              <a:solidFill>
                <a:srgbClr val="99FFCC"/>
              </a:solidFill>
              <a:effectLst/>
            </a:endParaRPr>
          </a:p>
          <a:p>
            <a:pPr marL="0" lvl="0" indent="0" algn="just">
              <a:lnSpc>
                <a:spcPct val="150000"/>
              </a:lnSpc>
              <a:buNone/>
            </a:pPr>
            <a:r>
              <a:rPr lang="en-IN" sz="1600" b="1" dirty="0" err="1">
                <a:solidFill>
                  <a:srgbClr val="99FFCC"/>
                </a:solidFill>
                <a:effectLst/>
              </a:rPr>
              <a:t>opta</a:t>
            </a:r>
            <a:r>
              <a:rPr lang="en-IN" sz="1600" b="1" dirty="0">
                <a:solidFill>
                  <a:srgbClr val="99FFCC"/>
                </a:solidFill>
                <a:effectLst/>
              </a:rPr>
              <a:t>[]</a:t>
            </a:r>
            <a:r>
              <a:rPr lang="en-IN" sz="1600" dirty="0">
                <a:solidFill>
                  <a:srgbClr val="99FFCC"/>
                </a:solidFill>
                <a:effectLst/>
              </a:rPr>
              <a:t>-To store option(a) of all the questions.</a:t>
            </a:r>
            <a:endParaRPr lang="en-IN" sz="1600" b="1" dirty="0">
              <a:solidFill>
                <a:srgbClr val="99FFCC"/>
              </a:solidFill>
              <a:effectLst/>
            </a:endParaRPr>
          </a:p>
          <a:p>
            <a:pPr marL="0" lvl="0" indent="0" algn="just">
              <a:lnSpc>
                <a:spcPct val="150000"/>
              </a:lnSpc>
              <a:buNone/>
            </a:pPr>
            <a:r>
              <a:rPr lang="en-IN" sz="1600" b="1" dirty="0" err="1">
                <a:solidFill>
                  <a:srgbClr val="99FFCC"/>
                </a:solidFill>
                <a:effectLst/>
              </a:rPr>
              <a:t>optb</a:t>
            </a:r>
            <a:r>
              <a:rPr lang="en-IN" sz="1600" b="1" dirty="0">
                <a:solidFill>
                  <a:srgbClr val="99FFCC"/>
                </a:solidFill>
                <a:effectLst/>
              </a:rPr>
              <a:t>[]</a:t>
            </a:r>
            <a:r>
              <a:rPr lang="en-IN" sz="1600" dirty="0">
                <a:solidFill>
                  <a:srgbClr val="99FFCC"/>
                </a:solidFill>
                <a:effectLst/>
              </a:rPr>
              <a:t>-To store option(b) of all the questions.</a:t>
            </a:r>
            <a:endParaRPr lang="en-IN" sz="1600" b="1" dirty="0">
              <a:solidFill>
                <a:srgbClr val="99FFCC"/>
              </a:solidFill>
              <a:effectLst/>
            </a:endParaRPr>
          </a:p>
          <a:p>
            <a:pPr marL="0" lvl="0" indent="0" algn="just">
              <a:lnSpc>
                <a:spcPct val="150000"/>
              </a:lnSpc>
              <a:buNone/>
            </a:pPr>
            <a:r>
              <a:rPr lang="en-IN" sz="1600" b="1" dirty="0" err="1">
                <a:solidFill>
                  <a:srgbClr val="99FFCC"/>
                </a:solidFill>
                <a:effectLst/>
              </a:rPr>
              <a:t>optc</a:t>
            </a:r>
            <a:r>
              <a:rPr lang="en-IN" sz="1600" b="1" dirty="0">
                <a:solidFill>
                  <a:srgbClr val="99FFCC"/>
                </a:solidFill>
                <a:effectLst/>
              </a:rPr>
              <a:t>[]</a:t>
            </a:r>
            <a:r>
              <a:rPr lang="en-IN" sz="1600" dirty="0">
                <a:solidFill>
                  <a:srgbClr val="99FFCC"/>
                </a:solidFill>
                <a:effectLst/>
              </a:rPr>
              <a:t>-To store option(c) of all the questions.</a:t>
            </a:r>
            <a:endParaRPr lang="en-IN" sz="1600" b="1" dirty="0">
              <a:solidFill>
                <a:srgbClr val="99FFCC"/>
              </a:solidFill>
              <a:effectLst/>
            </a:endParaRPr>
          </a:p>
          <a:p>
            <a:pPr marL="0" lvl="0" indent="0" algn="just">
              <a:lnSpc>
                <a:spcPct val="150000"/>
              </a:lnSpc>
              <a:buNone/>
            </a:pPr>
            <a:r>
              <a:rPr lang="en-IN" sz="1600" b="1" dirty="0" err="1">
                <a:solidFill>
                  <a:srgbClr val="99FFCC"/>
                </a:solidFill>
                <a:effectLst/>
              </a:rPr>
              <a:t>optd</a:t>
            </a:r>
            <a:r>
              <a:rPr lang="en-IN" sz="1600" b="1" dirty="0">
                <a:solidFill>
                  <a:srgbClr val="99FFCC"/>
                </a:solidFill>
                <a:effectLst/>
              </a:rPr>
              <a:t>[]</a:t>
            </a:r>
            <a:r>
              <a:rPr lang="en-IN" sz="1600" dirty="0">
                <a:solidFill>
                  <a:srgbClr val="99FFCC"/>
                </a:solidFill>
                <a:effectLst/>
              </a:rPr>
              <a:t>-To store option(d) of all the questions.</a:t>
            </a:r>
            <a:endParaRPr lang="en-IN" sz="1600" b="1" dirty="0">
              <a:solidFill>
                <a:srgbClr val="99FFCC"/>
              </a:solidFill>
              <a:effectLst/>
            </a:endParaRPr>
          </a:p>
          <a:p>
            <a:pPr marL="0" indent="0" algn="just">
              <a:lnSpc>
                <a:spcPct val="150000"/>
              </a:lnSpc>
              <a:buNone/>
            </a:pPr>
            <a:r>
              <a:rPr lang="en-IN" sz="1600" dirty="0">
                <a:solidFill>
                  <a:srgbClr val="99FFCC"/>
                </a:solidFill>
                <a:effectLst/>
              </a:rPr>
              <a:t>And finally a list keys to stores the right options of al the questions.</a:t>
            </a:r>
          </a:p>
          <a:p>
            <a:pPr marL="0" indent="0" algn="just">
              <a:lnSpc>
                <a:spcPct val="150000"/>
              </a:lnSpc>
              <a:buNone/>
            </a:pPr>
            <a:r>
              <a:rPr lang="en-IN" sz="1600" dirty="0">
                <a:solidFill>
                  <a:srgbClr val="99FFCC"/>
                </a:solidFill>
                <a:effectLst/>
              </a:rPr>
              <a:t>Finally, we calculate score and display it.</a:t>
            </a:r>
            <a:r>
              <a:rPr lang="en-IN" sz="1600" b="1" dirty="0">
                <a:solidFill>
                  <a:srgbClr val="99FFCC"/>
                </a:solidFill>
                <a:effectLst/>
              </a:rPr>
              <a:t> </a:t>
            </a:r>
          </a:p>
          <a:p>
            <a:pPr marL="0" indent="0" algn="just">
              <a:lnSpc>
                <a:spcPct val="150000"/>
              </a:lnSpc>
              <a:buNone/>
            </a:pPr>
            <a:endParaRPr lang="en-IN" sz="1600" dirty="0"/>
          </a:p>
          <a:p>
            <a:pPr marL="0" indent="0" algn="just">
              <a:lnSpc>
                <a:spcPct val="150000"/>
              </a:lnSpc>
              <a:buNone/>
            </a:pPr>
            <a:r>
              <a:rPr lang="en-IN" sz="1600" dirty="0"/>
              <a:t>And similar procedure will be performed in other subjects also .</a:t>
            </a:r>
          </a:p>
        </p:txBody>
      </p:sp>
      <p:pic>
        <p:nvPicPr>
          <p:cNvPr id="4" name="Picture 3">
            <a:extLst>
              <a:ext uri="{FF2B5EF4-FFF2-40B4-BE49-F238E27FC236}">
                <a16:creationId xmlns:a16="http://schemas.microsoft.com/office/drawing/2014/main" id="{3BD1A89F-2320-41CA-9ED8-31AD8D0401D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074" b="90000" l="10000" r="90000">
                        <a14:foregroundMark x1="38700" y1="21389" x2="36900" y2="18241"/>
                        <a14:foregroundMark x1="50100" y1="18889" x2="49400" y2="15093"/>
                        <a14:foregroundMark x1="60100" y1="21111" x2="60300" y2="17778"/>
                      </a14:backgroundRemoval>
                    </a14:imgEffect>
                  </a14:imgLayer>
                </a14:imgProps>
              </a:ext>
            </a:extLst>
          </a:blip>
          <a:stretch>
            <a:fillRect/>
          </a:stretch>
        </p:blipFill>
        <p:spPr>
          <a:xfrm>
            <a:off x="7923824" y="2875084"/>
            <a:ext cx="4121638" cy="4451369"/>
          </a:xfrm>
          <a:prstGeom prst="rect">
            <a:avLst/>
          </a:prstGeom>
        </p:spPr>
      </p:pic>
    </p:spTree>
    <p:extLst>
      <p:ext uri="{BB962C8B-B14F-4D97-AF65-F5344CB8AC3E}">
        <p14:creationId xmlns:p14="http://schemas.microsoft.com/office/powerpoint/2010/main" val="11482783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42332"/>
      </a:dk2>
      <a:lt2>
        <a:srgbClr val="EE91A0"/>
      </a:lt2>
      <a:accent1>
        <a:srgbClr val="E03754"/>
      </a:accent1>
      <a:accent2>
        <a:srgbClr val="E86C2E"/>
      </a:accent2>
      <a:accent3>
        <a:srgbClr val="DAB250"/>
      </a:accent3>
      <a:accent4>
        <a:srgbClr val="60C4AA"/>
      </a:accent4>
      <a:accent5>
        <a:srgbClr val="51A9DB"/>
      </a:accent5>
      <a:accent6>
        <a:srgbClr val="976AC9"/>
      </a:accent6>
      <a:hlink>
        <a:srgbClr val="D5445E"/>
      </a:hlink>
      <a:folHlink>
        <a:srgbClr val="E17C8E"/>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6B2E858E-683F-40D9-B4CB-284D097F3AC0}"/>
    </a:ext>
  </a:extLst>
</a:theme>
</file>

<file path=docProps/app.xml><?xml version="1.0" encoding="utf-8"?>
<Properties xmlns="http://schemas.openxmlformats.org/officeDocument/2006/extended-properties" xmlns:vt="http://schemas.openxmlformats.org/officeDocument/2006/docPropsVTypes">
  <Template>TM04033921[[fn=Damask]]</Template>
  <TotalTime>378</TotalTime>
  <Words>1652</Words>
  <Application>Microsoft Office PowerPoint</Application>
  <PresentationFormat>Widescreen</PresentationFormat>
  <Paragraphs>80</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Arial Black</vt:lpstr>
      <vt:lpstr>Bookman Old Style</vt:lpstr>
      <vt:lpstr>Rockwell</vt:lpstr>
      <vt:lpstr>Times New Roman</vt:lpstr>
      <vt:lpstr>Damask</vt:lpstr>
      <vt:lpstr>BRAIN-O-BRAIN</vt:lpstr>
      <vt:lpstr>INTRODUCTION</vt:lpstr>
      <vt:lpstr>TYPES OF QUIZZES</vt:lpstr>
      <vt:lpstr>PowerPoint Presentation</vt:lpstr>
      <vt:lpstr>Technology  used</vt:lpstr>
      <vt:lpstr>PowerPoint Presentation</vt:lpstr>
      <vt:lpstr>MODULE COVERED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vt:lpstr>
      <vt:lpstr>PowerPoint Presentation</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BRAIN-O-BRAIN</dc:title>
  <dc:creator>Shiva Verma</dc:creator>
  <cp:lastModifiedBy>Shiva Verma</cp:lastModifiedBy>
  <cp:revision>42</cp:revision>
  <dcterms:created xsi:type="dcterms:W3CDTF">2019-10-15T08:59:24Z</dcterms:created>
  <dcterms:modified xsi:type="dcterms:W3CDTF">2019-10-15T15:57:02Z</dcterms:modified>
</cp:coreProperties>
</file>